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528" r:id="rId2"/>
    <p:sldId id="536" r:id="rId3"/>
    <p:sldId id="531" r:id="rId4"/>
    <p:sldId id="532" r:id="rId5"/>
    <p:sldId id="534" r:id="rId6"/>
    <p:sldId id="535" r:id="rId7"/>
    <p:sldId id="530" r:id="rId8"/>
    <p:sldId id="537" r:id="rId9"/>
    <p:sldId id="538" r:id="rId10"/>
    <p:sldId id="539" r:id="rId11"/>
    <p:sldId id="540" r:id="rId12"/>
    <p:sldId id="541" r:id="rId13"/>
    <p:sldId id="542" r:id="rId14"/>
    <p:sldId id="543" r:id="rId15"/>
    <p:sldId id="544" r:id="rId16"/>
    <p:sldId id="545" r:id="rId17"/>
    <p:sldId id="546" r:id="rId18"/>
    <p:sldId id="547" r:id="rId19"/>
    <p:sldId id="548" r:id="rId20"/>
    <p:sldId id="549" r:id="rId21"/>
    <p:sldId id="257" r:id="rId22"/>
    <p:sldId id="550" r:id="rId23"/>
    <p:sldId id="562" r:id="rId24"/>
    <p:sldId id="551" r:id="rId25"/>
    <p:sldId id="552" r:id="rId26"/>
    <p:sldId id="553" r:id="rId27"/>
    <p:sldId id="563" r:id="rId28"/>
    <p:sldId id="554" r:id="rId29"/>
    <p:sldId id="555" r:id="rId30"/>
    <p:sldId id="556" r:id="rId31"/>
    <p:sldId id="557" r:id="rId32"/>
    <p:sldId id="558" r:id="rId33"/>
    <p:sldId id="559" r:id="rId34"/>
    <p:sldId id="561" r:id="rId35"/>
    <p:sldId id="560" r:id="rId36"/>
    <p:sldId id="564" r:id="rId37"/>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96"/>
    <p:restoredTop sz="94694"/>
  </p:normalViewPr>
  <p:slideViewPr>
    <p:cSldViewPr snapToGrid="0">
      <p:cViewPr>
        <p:scale>
          <a:sx n="117" d="100"/>
          <a:sy n="117" d="100"/>
        </p:scale>
        <p:origin x="144"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F5CD68-136C-584C-A364-F637D9514CDB}" type="datetimeFigureOut">
              <a:rPr lang="en-DE" smtClean="0"/>
              <a:t>10.02.25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C043F-1AFD-7049-A7B1-BFBCC31A749B}" type="slidenum">
              <a:rPr lang="en-DE" smtClean="0"/>
              <a:t>‹#›</a:t>
            </a:fld>
            <a:endParaRPr lang="en-DE"/>
          </a:p>
        </p:txBody>
      </p:sp>
    </p:spTree>
    <p:extLst>
      <p:ext uri="{BB962C8B-B14F-4D97-AF65-F5344CB8AC3E}">
        <p14:creationId xmlns:p14="http://schemas.microsoft.com/office/powerpoint/2010/main" val="629690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67C043F-1AFD-7049-A7B1-BFBCC31A749B}" type="slidenum">
              <a:rPr lang="en-DE" smtClean="0"/>
              <a:t>5</a:t>
            </a:fld>
            <a:endParaRPr lang="en-DE"/>
          </a:p>
        </p:txBody>
      </p:sp>
    </p:spTree>
    <p:extLst>
      <p:ext uri="{BB962C8B-B14F-4D97-AF65-F5344CB8AC3E}">
        <p14:creationId xmlns:p14="http://schemas.microsoft.com/office/powerpoint/2010/main" val="3168447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7E078-7A0F-D1D4-A3C4-2578F70BB4A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6AE569B9-1B90-1B3A-C7C7-4BB0D7E0DE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39A3EEA5-333F-0EB2-ED12-EB20A125E658}"/>
              </a:ext>
            </a:extLst>
          </p:cNvPr>
          <p:cNvSpPr>
            <a:spLocks noGrp="1"/>
          </p:cNvSpPr>
          <p:nvPr>
            <p:ph type="dt" sz="half" idx="10"/>
          </p:nvPr>
        </p:nvSpPr>
        <p:spPr/>
        <p:txBody>
          <a:bodyPr/>
          <a:lstStyle/>
          <a:p>
            <a:fld id="{3F7590A9-954F-594B-BB44-A6F7FAE07B40}" type="datetimeFigureOut">
              <a:rPr lang="en-DE" smtClean="0"/>
              <a:t>04.02.25</a:t>
            </a:fld>
            <a:endParaRPr lang="en-DE"/>
          </a:p>
        </p:txBody>
      </p:sp>
      <p:sp>
        <p:nvSpPr>
          <p:cNvPr id="5" name="Footer Placeholder 4">
            <a:extLst>
              <a:ext uri="{FF2B5EF4-FFF2-40B4-BE49-F238E27FC236}">
                <a16:creationId xmlns:a16="http://schemas.microsoft.com/office/drawing/2014/main" id="{8151C735-00AB-BE29-CF51-91309C5FC3F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6AAB53A-9C5A-72F4-7AE0-503CC6A4F50B}"/>
              </a:ext>
            </a:extLst>
          </p:cNvPr>
          <p:cNvSpPr>
            <a:spLocks noGrp="1"/>
          </p:cNvSpPr>
          <p:nvPr>
            <p:ph type="sldNum" sz="quarter" idx="12"/>
          </p:nvPr>
        </p:nvSpPr>
        <p:spPr/>
        <p:txBody>
          <a:bodyPr/>
          <a:lstStyle/>
          <a:p>
            <a:fld id="{116454E3-5A72-6544-B893-0CEB7A925AC7}" type="slidenum">
              <a:rPr lang="en-DE" smtClean="0"/>
              <a:t>‹#›</a:t>
            </a:fld>
            <a:endParaRPr lang="en-DE"/>
          </a:p>
        </p:txBody>
      </p:sp>
    </p:spTree>
    <p:extLst>
      <p:ext uri="{BB962C8B-B14F-4D97-AF65-F5344CB8AC3E}">
        <p14:creationId xmlns:p14="http://schemas.microsoft.com/office/powerpoint/2010/main" val="1188973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1B3CC-2973-B970-8971-344015C6CFA3}"/>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3B190278-14A0-74EF-D460-D83334A7B80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DC341958-93B7-FFFB-685F-DE90E7A1F7F6}"/>
              </a:ext>
            </a:extLst>
          </p:cNvPr>
          <p:cNvSpPr>
            <a:spLocks noGrp="1"/>
          </p:cNvSpPr>
          <p:nvPr>
            <p:ph type="dt" sz="half" idx="10"/>
          </p:nvPr>
        </p:nvSpPr>
        <p:spPr/>
        <p:txBody>
          <a:bodyPr/>
          <a:lstStyle/>
          <a:p>
            <a:fld id="{3F7590A9-954F-594B-BB44-A6F7FAE07B40}" type="datetimeFigureOut">
              <a:rPr lang="en-DE" smtClean="0"/>
              <a:t>04.02.25</a:t>
            </a:fld>
            <a:endParaRPr lang="en-DE"/>
          </a:p>
        </p:txBody>
      </p:sp>
      <p:sp>
        <p:nvSpPr>
          <p:cNvPr id="5" name="Footer Placeholder 4">
            <a:extLst>
              <a:ext uri="{FF2B5EF4-FFF2-40B4-BE49-F238E27FC236}">
                <a16:creationId xmlns:a16="http://schemas.microsoft.com/office/drawing/2014/main" id="{8B0D541E-7490-8FFE-C902-86B2813F6F7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D287633-75CB-2BAA-61FD-0EFC5664A9FB}"/>
              </a:ext>
            </a:extLst>
          </p:cNvPr>
          <p:cNvSpPr>
            <a:spLocks noGrp="1"/>
          </p:cNvSpPr>
          <p:nvPr>
            <p:ph type="sldNum" sz="quarter" idx="12"/>
          </p:nvPr>
        </p:nvSpPr>
        <p:spPr/>
        <p:txBody>
          <a:bodyPr/>
          <a:lstStyle/>
          <a:p>
            <a:fld id="{116454E3-5A72-6544-B893-0CEB7A925AC7}" type="slidenum">
              <a:rPr lang="en-DE" smtClean="0"/>
              <a:t>‹#›</a:t>
            </a:fld>
            <a:endParaRPr lang="en-DE"/>
          </a:p>
        </p:txBody>
      </p:sp>
    </p:spTree>
    <p:extLst>
      <p:ext uri="{BB962C8B-B14F-4D97-AF65-F5344CB8AC3E}">
        <p14:creationId xmlns:p14="http://schemas.microsoft.com/office/powerpoint/2010/main" val="3509012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00CFCA-1001-15A5-E601-A2EDA9C0B27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F595A954-866F-DE11-C107-8D99A42F51C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1819C2E8-5FB9-1AD4-CCC3-0851D74C36C9}"/>
              </a:ext>
            </a:extLst>
          </p:cNvPr>
          <p:cNvSpPr>
            <a:spLocks noGrp="1"/>
          </p:cNvSpPr>
          <p:nvPr>
            <p:ph type="dt" sz="half" idx="10"/>
          </p:nvPr>
        </p:nvSpPr>
        <p:spPr/>
        <p:txBody>
          <a:bodyPr/>
          <a:lstStyle/>
          <a:p>
            <a:fld id="{3F7590A9-954F-594B-BB44-A6F7FAE07B40}" type="datetimeFigureOut">
              <a:rPr lang="en-DE" smtClean="0"/>
              <a:t>04.02.25</a:t>
            </a:fld>
            <a:endParaRPr lang="en-DE"/>
          </a:p>
        </p:txBody>
      </p:sp>
      <p:sp>
        <p:nvSpPr>
          <p:cNvPr id="5" name="Footer Placeholder 4">
            <a:extLst>
              <a:ext uri="{FF2B5EF4-FFF2-40B4-BE49-F238E27FC236}">
                <a16:creationId xmlns:a16="http://schemas.microsoft.com/office/drawing/2014/main" id="{3E08A31A-C72F-249C-0F1B-C891F0B50A8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AE7D0424-3825-9208-5BA4-73B93BB9DDA7}"/>
              </a:ext>
            </a:extLst>
          </p:cNvPr>
          <p:cNvSpPr>
            <a:spLocks noGrp="1"/>
          </p:cNvSpPr>
          <p:nvPr>
            <p:ph type="sldNum" sz="quarter" idx="12"/>
          </p:nvPr>
        </p:nvSpPr>
        <p:spPr/>
        <p:txBody>
          <a:bodyPr/>
          <a:lstStyle/>
          <a:p>
            <a:fld id="{116454E3-5A72-6544-B893-0CEB7A925AC7}" type="slidenum">
              <a:rPr lang="en-DE" smtClean="0"/>
              <a:t>‹#›</a:t>
            </a:fld>
            <a:endParaRPr lang="en-DE"/>
          </a:p>
        </p:txBody>
      </p:sp>
    </p:spTree>
    <p:extLst>
      <p:ext uri="{BB962C8B-B14F-4D97-AF65-F5344CB8AC3E}">
        <p14:creationId xmlns:p14="http://schemas.microsoft.com/office/powerpoint/2010/main" val="2068224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65386-94E8-4CEC-EE4B-4302560840CC}"/>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67CB6C44-00E0-0C80-4DD8-AF363B07776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F2E35135-95C4-70D5-4AFC-1D395B9166A8}"/>
              </a:ext>
            </a:extLst>
          </p:cNvPr>
          <p:cNvSpPr>
            <a:spLocks noGrp="1"/>
          </p:cNvSpPr>
          <p:nvPr>
            <p:ph type="dt" sz="half" idx="10"/>
          </p:nvPr>
        </p:nvSpPr>
        <p:spPr/>
        <p:txBody>
          <a:bodyPr/>
          <a:lstStyle/>
          <a:p>
            <a:fld id="{3F7590A9-954F-594B-BB44-A6F7FAE07B40}" type="datetimeFigureOut">
              <a:rPr lang="en-DE" smtClean="0"/>
              <a:t>04.02.25</a:t>
            </a:fld>
            <a:endParaRPr lang="en-DE"/>
          </a:p>
        </p:txBody>
      </p:sp>
      <p:sp>
        <p:nvSpPr>
          <p:cNvPr id="5" name="Footer Placeholder 4">
            <a:extLst>
              <a:ext uri="{FF2B5EF4-FFF2-40B4-BE49-F238E27FC236}">
                <a16:creationId xmlns:a16="http://schemas.microsoft.com/office/drawing/2014/main" id="{A86AE96E-52E8-9668-CDD5-DCE5125142DD}"/>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A91FD618-C258-4647-2C04-BCD768C0FD90}"/>
              </a:ext>
            </a:extLst>
          </p:cNvPr>
          <p:cNvSpPr>
            <a:spLocks noGrp="1"/>
          </p:cNvSpPr>
          <p:nvPr>
            <p:ph type="sldNum" sz="quarter" idx="12"/>
          </p:nvPr>
        </p:nvSpPr>
        <p:spPr/>
        <p:txBody>
          <a:bodyPr/>
          <a:lstStyle/>
          <a:p>
            <a:fld id="{116454E3-5A72-6544-B893-0CEB7A925AC7}" type="slidenum">
              <a:rPr lang="en-DE" smtClean="0"/>
              <a:t>‹#›</a:t>
            </a:fld>
            <a:endParaRPr lang="en-DE"/>
          </a:p>
        </p:txBody>
      </p:sp>
    </p:spTree>
    <p:extLst>
      <p:ext uri="{BB962C8B-B14F-4D97-AF65-F5344CB8AC3E}">
        <p14:creationId xmlns:p14="http://schemas.microsoft.com/office/powerpoint/2010/main" val="1315518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FFF46-2B7B-5E07-A23A-FEB01B33865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D414B37B-8590-8836-F556-D79B14CB8E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7AA64B8-5795-2E25-5E87-F6C54F0605E3}"/>
              </a:ext>
            </a:extLst>
          </p:cNvPr>
          <p:cNvSpPr>
            <a:spLocks noGrp="1"/>
          </p:cNvSpPr>
          <p:nvPr>
            <p:ph type="dt" sz="half" idx="10"/>
          </p:nvPr>
        </p:nvSpPr>
        <p:spPr/>
        <p:txBody>
          <a:bodyPr/>
          <a:lstStyle/>
          <a:p>
            <a:fld id="{3F7590A9-954F-594B-BB44-A6F7FAE07B40}" type="datetimeFigureOut">
              <a:rPr lang="en-DE" smtClean="0"/>
              <a:t>04.02.25</a:t>
            </a:fld>
            <a:endParaRPr lang="en-DE"/>
          </a:p>
        </p:txBody>
      </p:sp>
      <p:sp>
        <p:nvSpPr>
          <p:cNvPr id="5" name="Footer Placeholder 4">
            <a:extLst>
              <a:ext uri="{FF2B5EF4-FFF2-40B4-BE49-F238E27FC236}">
                <a16:creationId xmlns:a16="http://schemas.microsoft.com/office/drawing/2014/main" id="{C03F3042-B2F7-2914-05C2-71368F4F109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5E6F6A5-6F16-1F35-0521-625EA659F938}"/>
              </a:ext>
            </a:extLst>
          </p:cNvPr>
          <p:cNvSpPr>
            <a:spLocks noGrp="1"/>
          </p:cNvSpPr>
          <p:nvPr>
            <p:ph type="sldNum" sz="quarter" idx="12"/>
          </p:nvPr>
        </p:nvSpPr>
        <p:spPr/>
        <p:txBody>
          <a:bodyPr/>
          <a:lstStyle/>
          <a:p>
            <a:fld id="{116454E3-5A72-6544-B893-0CEB7A925AC7}" type="slidenum">
              <a:rPr lang="en-DE" smtClean="0"/>
              <a:t>‹#›</a:t>
            </a:fld>
            <a:endParaRPr lang="en-DE"/>
          </a:p>
        </p:txBody>
      </p:sp>
    </p:spTree>
    <p:extLst>
      <p:ext uri="{BB962C8B-B14F-4D97-AF65-F5344CB8AC3E}">
        <p14:creationId xmlns:p14="http://schemas.microsoft.com/office/powerpoint/2010/main" val="894489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254B7-321A-D8AA-A546-DE59B2739EC1}"/>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17FC6416-3EE9-6129-FC2E-6D486F59AAF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2B7163E2-24C6-CEE8-0C68-D9BFA5BB1B2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670D881B-CAFC-EF79-72DF-2489FC44964C}"/>
              </a:ext>
            </a:extLst>
          </p:cNvPr>
          <p:cNvSpPr>
            <a:spLocks noGrp="1"/>
          </p:cNvSpPr>
          <p:nvPr>
            <p:ph type="dt" sz="half" idx="10"/>
          </p:nvPr>
        </p:nvSpPr>
        <p:spPr/>
        <p:txBody>
          <a:bodyPr/>
          <a:lstStyle/>
          <a:p>
            <a:fld id="{3F7590A9-954F-594B-BB44-A6F7FAE07B40}" type="datetimeFigureOut">
              <a:rPr lang="en-DE" smtClean="0"/>
              <a:t>04.02.25</a:t>
            </a:fld>
            <a:endParaRPr lang="en-DE"/>
          </a:p>
        </p:txBody>
      </p:sp>
      <p:sp>
        <p:nvSpPr>
          <p:cNvPr id="6" name="Footer Placeholder 5">
            <a:extLst>
              <a:ext uri="{FF2B5EF4-FFF2-40B4-BE49-F238E27FC236}">
                <a16:creationId xmlns:a16="http://schemas.microsoft.com/office/drawing/2014/main" id="{B4B638D2-41DF-C710-9EBC-7F6BF35D8FE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5881B394-76FD-29EE-E39E-55ADF5BE60C4}"/>
              </a:ext>
            </a:extLst>
          </p:cNvPr>
          <p:cNvSpPr>
            <a:spLocks noGrp="1"/>
          </p:cNvSpPr>
          <p:nvPr>
            <p:ph type="sldNum" sz="quarter" idx="12"/>
          </p:nvPr>
        </p:nvSpPr>
        <p:spPr/>
        <p:txBody>
          <a:bodyPr/>
          <a:lstStyle/>
          <a:p>
            <a:fld id="{116454E3-5A72-6544-B893-0CEB7A925AC7}" type="slidenum">
              <a:rPr lang="en-DE" smtClean="0"/>
              <a:t>‹#›</a:t>
            </a:fld>
            <a:endParaRPr lang="en-DE"/>
          </a:p>
        </p:txBody>
      </p:sp>
    </p:spTree>
    <p:extLst>
      <p:ext uri="{BB962C8B-B14F-4D97-AF65-F5344CB8AC3E}">
        <p14:creationId xmlns:p14="http://schemas.microsoft.com/office/powerpoint/2010/main" val="2197298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77D5E-A016-F961-1DB1-8C936D4805CD}"/>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D870028B-32E1-4BE2-E483-0A21976473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A3C1600-7F1A-231C-7F7A-729EC592DF8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BCEF7C19-5638-FC0D-064B-C28A120E7B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64CAB83-B0A4-A5FF-701A-30377E62D16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E944A5E8-89B8-FB11-B397-94623C4DB858}"/>
              </a:ext>
            </a:extLst>
          </p:cNvPr>
          <p:cNvSpPr>
            <a:spLocks noGrp="1"/>
          </p:cNvSpPr>
          <p:nvPr>
            <p:ph type="dt" sz="half" idx="10"/>
          </p:nvPr>
        </p:nvSpPr>
        <p:spPr/>
        <p:txBody>
          <a:bodyPr/>
          <a:lstStyle/>
          <a:p>
            <a:fld id="{3F7590A9-954F-594B-BB44-A6F7FAE07B40}" type="datetimeFigureOut">
              <a:rPr lang="en-DE" smtClean="0"/>
              <a:t>04.02.25</a:t>
            </a:fld>
            <a:endParaRPr lang="en-DE"/>
          </a:p>
        </p:txBody>
      </p:sp>
      <p:sp>
        <p:nvSpPr>
          <p:cNvPr id="8" name="Footer Placeholder 7">
            <a:extLst>
              <a:ext uri="{FF2B5EF4-FFF2-40B4-BE49-F238E27FC236}">
                <a16:creationId xmlns:a16="http://schemas.microsoft.com/office/drawing/2014/main" id="{E77894B0-4BE9-75DF-90DF-7FB9E8248416}"/>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2A67E1CB-12D7-92A6-FA76-4E5A97A52EA7}"/>
              </a:ext>
            </a:extLst>
          </p:cNvPr>
          <p:cNvSpPr>
            <a:spLocks noGrp="1"/>
          </p:cNvSpPr>
          <p:nvPr>
            <p:ph type="sldNum" sz="quarter" idx="12"/>
          </p:nvPr>
        </p:nvSpPr>
        <p:spPr/>
        <p:txBody>
          <a:bodyPr/>
          <a:lstStyle/>
          <a:p>
            <a:fld id="{116454E3-5A72-6544-B893-0CEB7A925AC7}" type="slidenum">
              <a:rPr lang="en-DE" smtClean="0"/>
              <a:t>‹#›</a:t>
            </a:fld>
            <a:endParaRPr lang="en-DE"/>
          </a:p>
        </p:txBody>
      </p:sp>
    </p:spTree>
    <p:extLst>
      <p:ext uri="{BB962C8B-B14F-4D97-AF65-F5344CB8AC3E}">
        <p14:creationId xmlns:p14="http://schemas.microsoft.com/office/powerpoint/2010/main" val="681145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EA575-6E88-4978-7F61-EDD13CB48DF5}"/>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A99C3DE9-EF53-D154-3CD0-A2E8DAD79F76}"/>
              </a:ext>
            </a:extLst>
          </p:cNvPr>
          <p:cNvSpPr>
            <a:spLocks noGrp="1"/>
          </p:cNvSpPr>
          <p:nvPr>
            <p:ph type="dt" sz="half" idx="10"/>
          </p:nvPr>
        </p:nvSpPr>
        <p:spPr/>
        <p:txBody>
          <a:bodyPr/>
          <a:lstStyle/>
          <a:p>
            <a:fld id="{3F7590A9-954F-594B-BB44-A6F7FAE07B40}" type="datetimeFigureOut">
              <a:rPr lang="en-DE" smtClean="0"/>
              <a:t>04.02.25</a:t>
            </a:fld>
            <a:endParaRPr lang="en-DE"/>
          </a:p>
        </p:txBody>
      </p:sp>
      <p:sp>
        <p:nvSpPr>
          <p:cNvPr id="4" name="Footer Placeholder 3">
            <a:extLst>
              <a:ext uri="{FF2B5EF4-FFF2-40B4-BE49-F238E27FC236}">
                <a16:creationId xmlns:a16="http://schemas.microsoft.com/office/drawing/2014/main" id="{0F37CD03-6428-9F3B-916A-D93CA49AA1FC}"/>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0204AA98-7EA3-724D-4623-4745D59BB7EA}"/>
              </a:ext>
            </a:extLst>
          </p:cNvPr>
          <p:cNvSpPr>
            <a:spLocks noGrp="1"/>
          </p:cNvSpPr>
          <p:nvPr>
            <p:ph type="sldNum" sz="quarter" idx="12"/>
          </p:nvPr>
        </p:nvSpPr>
        <p:spPr/>
        <p:txBody>
          <a:bodyPr/>
          <a:lstStyle/>
          <a:p>
            <a:fld id="{116454E3-5A72-6544-B893-0CEB7A925AC7}" type="slidenum">
              <a:rPr lang="en-DE" smtClean="0"/>
              <a:t>‹#›</a:t>
            </a:fld>
            <a:endParaRPr lang="en-DE"/>
          </a:p>
        </p:txBody>
      </p:sp>
    </p:spTree>
    <p:extLst>
      <p:ext uri="{BB962C8B-B14F-4D97-AF65-F5344CB8AC3E}">
        <p14:creationId xmlns:p14="http://schemas.microsoft.com/office/powerpoint/2010/main" val="3897173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48D7ED-0B0E-BC68-6377-B2FBCAC66E21}"/>
              </a:ext>
            </a:extLst>
          </p:cNvPr>
          <p:cNvSpPr>
            <a:spLocks noGrp="1"/>
          </p:cNvSpPr>
          <p:nvPr>
            <p:ph type="dt" sz="half" idx="10"/>
          </p:nvPr>
        </p:nvSpPr>
        <p:spPr/>
        <p:txBody>
          <a:bodyPr/>
          <a:lstStyle/>
          <a:p>
            <a:fld id="{3F7590A9-954F-594B-BB44-A6F7FAE07B40}" type="datetimeFigureOut">
              <a:rPr lang="en-DE" smtClean="0"/>
              <a:t>04.02.25</a:t>
            </a:fld>
            <a:endParaRPr lang="en-DE"/>
          </a:p>
        </p:txBody>
      </p:sp>
      <p:sp>
        <p:nvSpPr>
          <p:cNvPr id="3" name="Footer Placeholder 2">
            <a:extLst>
              <a:ext uri="{FF2B5EF4-FFF2-40B4-BE49-F238E27FC236}">
                <a16:creationId xmlns:a16="http://schemas.microsoft.com/office/drawing/2014/main" id="{2BBCE7A4-EDC6-500C-D391-42AEEE75A0F2}"/>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EA0CB9BF-4C10-30C7-440B-F00C57946826}"/>
              </a:ext>
            </a:extLst>
          </p:cNvPr>
          <p:cNvSpPr>
            <a:spLocks noGrp="1"/>
          </p:cNvSpPr>
          <p:nvPr>
            <p:ph type="sldNum" sz="quarter" idx="12"/>
          </p:nvPr>
        </p:nvSpPr>
        <p:spPr/>
        <p:txBody>
          <a:bodyPr/>
          <a:lstStyle/>
          <a:p>
            <a:fld id="{116454E3-5A72-6544-B893-0CEB7A925AC7}" type="slidenum">
              <a:rPr lang="en-DE" smtClean="0"/>
              <a:t>‹#›</a:t>
            </a:fld>
            <a:endParaRPr lang="en-DE"/>
          </a:p>
        </p:txBody>
      </p:sp>
    </p:spTree>
    <p:extLst>
      <p:ext uri="{BB962C8B-B14F-4D97-AF65-F5344CB8AC3E}">
        <p14:creationId xmlns:p14="http://schemas.microsoft.com/office/powerpoint/2010/main" val="636760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B520F-F5BB-F8C3-2A93-500180A0698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B309B59E-A83D-BBB0-9602-1F4B4F5B51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9F11FBB9-EF2F-4854-8117-8862CF81C5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B2A5790-2CA4-1E50-40A6-699CAD91DD9A}"/>
              </a:ext>
            </a:extLst>
          </p:cNvPr>
          <p:cNvSpPr>
            <a:spLocks noGrp="1"/>
          </p:cNvSpPr>
          <p:nvPr>
            <p:ph type="dt" sz="half" idx="10"/>
          </p:nvPr>
        </p:nvSpPr>
        <p:spPr/>
        <p:txBody>
          <a:bodyPr/>
          <a:lstStyle/>
          <a:p>
            <a:fld id="{3F7590A9-954F-594B-BB44-A6F7FAE07B40}" type="datetimeFigureOut">
              <a:rPr lang="en-DE" smtClean="0"/>
              <a:t>04.02.25</a:t>
            </a:fld>
            <a:endParaRPr lang="en-DE"/>
          </a:p>
        </p:txBody>
      </p:sp>
      <p:sp>
        <p:nvSpPr>
          <p:cNvPr id="6" name="Footer Placeholder 5">
            <a:extLst>
              <a:ext uri="{FF2B5EF4-FFF2-40B4-BE49-F238E27FC236}">
                <a16:creationId xmlns:a16="http://schemas.microsoft.com/office/drawing/2014/main" id="{0E3E617F-3103-676D-CF2B-209D179320F1}"/>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035B3B8B-A604-F361-1BD1-3AE0D0AD82C4}"/>
              </a:ext>
            </a:extLst>
          </p:cNvPr>
          <p:cNvSpPr>
            <a:spLocks noGrp="1"/>
          </p:cNvSpPr>
          <p:nvPr>
            <p:ph type="sldNum" sz="quarter" idx="12"/>
          </p:nvPr>
        </p:nvSpPr>
        <p:spPr/>
        <p:txBody>
          <a:bodyPr/>
          <a:lstStyle/>
          <a:p>
            <a:fld id="{116454E3-5A72-6544-B893-0CEB7A925AC7}" type="slidenum">
              <a:rPr lang="en-DE" smtClean="0"/>
              <a:t>‹#›</a:t>
            </a:fld>
            <a:endParaRPr lang="en-DE"/>
          </a:p>
        </p:txBody>
      </p:sp>
    </p:spTree>
    <p:extLst>
      <p:ext uri="{BB962C8B-B14F-4D97-AF65-F5344CB8AC3E}">
        <p14:creationId xmlns:p14="http://schemas.microsoft.com/office/powerpoint/2010/main" val="1487173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EBFC1-4FA4-87CB-15A0-BF1B1FB07F0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5F3E3684-A76A-2827-5D5F-59DBE1175C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9AC1654D-8CB8-E857-AEB9-27E6E2C482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8F58E47-A550-E90F-EEB8-5D81807A3C52}"/>
              </a:ext>
            </a:extLst>
          </p:cNvPr>
          <p:cNvSpPr>
            <a:spLocks noGrp="1"/>
          </p:cNvSpPr>
          <p:nvPr>
            <p:ph type="dt" sz="half" idx="10"/>
          </p:nvPr>
        </p:nvSpPr>
        <p:spPr/>
        <p:txBody>
          <a:bodyPr/>
          <a:lstStyle/>
          <a:p>
            <a:fld id="{3F7590A9-954F-594B-BB44-A6F7FAE07B40}" type="datetimeFigureOut">
              <a:rPr lang="en-DE" smtClean="0"/>
              <a:t>04.02.25</a:t>
            </a:fld>
            <a:endParaRPr lang="en-DE"/>
          </a:p>
        </p:txBody>
      </p:sp>
      <p:sp>
        <p:nvSpPr>
          <p:cNvPr id="6" name="Footer Placeholder 5">
            <a:extLst>
              <a:ext uri="{FF2B5EF4-FFF2-40B4-BE49-F238E27FC236}">
                <a16:creationId xmlns:a16="http://schemas.microsoft.com/office/drawing/2014/main" id="{F54B871D-6BBE-F258-69DE-4D860A23E4DA}"/>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23BE070B-8F7D-C033-9A2A-92DDC0C21AD7}"/>
              </a:ext>
            </a:extLst>
          </p:cNvPr>
          <p:cNvSpPr>
            <a:spLocks noGrp="1"/>
          </p:cNvSpPr>
          <p:nvPr>
            <p:ph type="sldNum" sz="quarter" idx="12"/>
          </p:nvPr>
        </p:nvSpPr>
        <p:spPr/>
        <p:txBody>
          <a:bodyPr/>
          <a:lstStyle/>
          <a:p>
            <a:fld id="{116454E3-5A72-6544-B893-0CEB7A925AC7}" type="slidenum">
              <a:rPr lang="en-DE" smtClean="0"/>
              <a:t>‹#›</a:t>
            </a:fld>
            <a:endParaRPr lang="en-DE"/>
          </a:p>
        </p:txBody>
      </p:sp>
    </p:spTree>
    <p:extLst>
      <p:ext uri="{BB962C8B-B14F-4D97-AF65-F5344CB8AC3E}">
        <p14:creationId xmlns:p14="http://schemas.microsoft.com/office/powerpoint/2010/main" val="2245058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FFCDED-A7F2-BDB0-5619-785B1B9988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FA91E506-39CC-D8C6-59B6-B66A96B66A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7B1CDA51-66DB-ED48-3564-5626C520E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7590A9-954F-594B-BB44-A6F7FAE07B40}" type="datetimeFigureOut">
              <a:rPr lang="en-DE" smtClean="0"/>
              <a:t>04.02.25</a:t>
            </a:fld>
            <a:endParaRPr lang="en-DE"/>
          </a:p>
        </p:txBody>
      </p:sp>
      <p:sp>
        <p:nvSpPr>
          <p:cNvPr id="5" name="Footer Placeholder 4">
            <a:extLst>
              <a:ext uri="{FF2B5EF4-FFF2-40B4-BE49-F238E27FC236}">
                <a16:creationId xmlns:a16="http://schemas.microsoft.com/office/drawing/2014/main" id="{C9E55706-14F7-80F1-6254-C6DB42AC92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E"/>
          </a:p>
        </p:txBody>
      </p:sp>
      <p:sp>
        <p:nvSpPr>
          <p:cNvPr id="6" name="Slide Number Placeholder 5">
            <a:extLst>
              <a:ext uri="{FF2B5EF4-FFF2-40B4-BE49-F238E27FC236}">
                <a16:creationId xmlns:a16="http://schemas.microsoft.com/office/drawing/2014/main" id="{48DFC133-DEE7-2FD3-FA7E-91600E7EBF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6454E3-5A72-6544-B893-0CEB7A925AC7}" type="slidenum">
              <a:rPr lang="en-DE" smtClean="0"/>
              <a:t>‹#›</a:t>
            </a:fld>
            <a:endParaRPr lang="en-DE"/>
          </a:p>
        </p:txBody>
      </p:sp>
    </p:spTree>
    <p:extLst>
      <p:ext uri="{BB962C8B-B14F-4D97-AF65-F5344CB8AC3E}">
        <p14:creationId xmlns:p14="http://schemas.microsoft.com/office/powerpoint/2010/main" val="1760903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InsilicoGenebankProteomics/Protein-Structure-and-Thermodynamics-Workshop-2025"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B3D2A2-1FD1-E3DE-39BA-D18F644E72F4}"/>
              </a:ext>
            </a:extLst>
          </p:cNvPr>
          <p:cNvSpPr txBox="1"/>
          <p:nvPr/>
        </p:nvSpPr>
        <p:spPr>
          <a:xfrm>
            <a:off x="565281" y="391321"/>
            <a:ext cx="7430143" cy="4462760"/>
          </a:xfrm>
          <a:prstGeom prst="rect">
            <a:avLst/>
          </a:prstGeom>
          <a:noFill/>
        </p:spPr>
        <p:txBody>
          <a:bodyPr wrap="square" rtlCol="0">
            <a:spAutoFit/>
          </a:bodyPr>
          <a:lstStyle/>
          <a:p>
            <a:r>
              <a:rPr lang="de-DE" sz="7200" b="1" dirty="0"/>
              <a:t>Protein</a:t>
            </a:r>
          </a:p>
          <a:p>
            <a:r>
              <a:rPr lang="de-DE" sz="7200" b="1" dirty="0" err="1"/>
              <a:t>Structure</a:t>
            </a:r>
            <a:r>
              <a:rPr lang="de-DE" sz="7200" b="1" dirty="0"/>
              <a:t> &amp;</a:t>
            </a:r>
          </a:p>
          <a:p>
            <a:r>
              <a:rPr lang="de-DE" sz="7200" b="1" dirty="0" err="1"/>
              <a:t>Thermodynamics</a:t>
            </a:r>
            <a:endParaRPr lang="de-DE" sz="7200" b="1" dirty="0"/>
          </a:p>
          <a:p>
            <a:r>
              <a:rPr lang="de-DE" sz="4800" i="1" dirty="0">
                <a:cs typeface="Apple Chancery" panose="03020702040506060504" pitchFamily="66" charset="-79"/>
              </a:rPr>
              <a:t>Workshop</a:t>
            </a:r>
          </a:p>
          <a:p>
            <a:r>
              <a:rPr lang="de-DE" sz="2000" dirty="0">
                <a:cs typeface="Apple Chancery" panose="03020702040506060504" pitchFamily="66" charset="-79"/>
              </a:rPr>
              <a:t>10</a:t>
            </a:r>
            <a:r>
              <a:rPr lang="de-DE" sz="2000" baseline="30000" dirty="0">
                <a:cs typeface="Apple Chancery" panose="03020702040506060504" pitchFamily="66" charset="-79"/>
              </a:rPr>
              <a:t>th</a:t>
            </a:r>
            <a:r>
              <a:rPr lang="de-DE" sz="2000" dirty="0">
                <a:cs typeface="Apple Chancery" panose="03020702040506060504" pitchFamily="66" charset="-79"/>
              </a:rPr>
              <a:t> </a:t>
            </a:r>
            <a:r>
              <a:rPr lang="de-DE" sz="2000" dirty="0" err="1">
                <a:cs typeface="Apple Chancery" panose="03020702040506060504" pitchFamily="66" charset="-79"/>
              </a:rPr>
              <a:t>February</a:t>
            </a:r>
            <a:r>
              <a:rPr lang="de-DE" sz="2000" dirty="0">
                <a:cs typeface="Apple Chancery" panose="03020702040506060504" pitchFamily="66" charset="-79"/>
              </a:rPr>
              <a:t> 2025</a:t>
            </a:r>
          </a:p>
        </p:txBody>
      </p:sp>
      <p:sp>
        <p:nvSpPr>
          <p:cNvPr id="5" name="TextBox 4">
            <a:extLst>
              <a:ext uri="{FF2B5EF4-FFF2-40B4-BE49-F238E27FC236}">
                <a16:creationId xmlns:a16="http://schemas.microsoft.com/office/drawing/2014/main" id="{DDDD5B5E-E21B-B025-CDA2-8508102EF289}"/>
              </a:ext>
            </a:extLst>
          </p:cNvPr>
          <p:cNvSpPr txBox="1"/>
          <p:nvPr/>
        </p:nvSpPr>
        <p:spPr>
          <a:xfrm>
            <a:off x="5118410" y="5630342"/>
            <a:ext cx="6692228" cy="923330"/>
          </a:xfrm>
          <a:prstGeom prst="rect">
            <a:avLst/>
          </a:prstGeom>
          <a:noFill/>
        </p:spPr>
        <p:txBody>
          <a:bodyPr wrap="square" rtlCol="0">
            <a:spAutoFit/>
          </a:bodyPr>
          <a:lstStyle/>
          <a:p>
            <a:pPr algn="r"/>
            <a:r>
              <a:rPr lang="de-DE" b="1" dirty="0"/>
              <a:t>Dr. Amanda Souza Câmara</a:t>
            </a:r>
            <a:r>
              <a:rPr lang="de-DE" dirty="0"/>
              <a:t>,</a:t>
            </a:r>
            <a:r>
              <a:rPr lang="de-DE" b="1" dirty="0"/>
              <a:t> </a:t>
            </a:r>
            <a:r>
              <a:rPr lang="de-DE" i="1" dirty="0"/>
              <a:t>IPK</a:t>
            </a:r>
          </a:p>
          <a:p>
            <a:pPr algn="r"/>
            <a:r>
              <a:rPr lang="de-DE" b="1" dirty="0"/>
              <a:t>Dr. Victor H. </a:t>
            </a:r>
            <a:r>
              <a:rPr lang="de-DE" b="1" dirty="0" err="1"/>
              <a:t>Rabesquine</a:t>
            </a:r>
            <a:r>
              <a:rPr lang="de-DE" b="1" dirty="0"/>
              <a:t> </a:t>
            </a:r>
            <a:r>
              <a:rPr lang="de-DE" b="1" dirty="0" err="1"/>
              <a:t>Nogueira</a:t>
            </a:r>
            <a:r>
              <a:rPr lang="de-DE" b="1" dirty="0"/>
              <a:t>, </a:t>
            </a:r>
            <a:r>
              <a:rPr lang="de-DE" i="1" dirty="0"/>
              <a:t>IPK</a:t>
            </a:r>
            <a:endParaRPr lang="de-DE" dirty="0"/>
          </a:p>
          <a:p>
            <a:pPr algn="r"/>
            <a:r>
              <a:rPr lang="de-DE" b="1" dirty="0"/>
              <a:t>Prof. Dr. Antônio José da Costa </a:t>
            </a:r>
            <a:r>
              <a:rPr lang="de-DE" b="1" dirty="0" err="1"/>
              <a:t>Filho</a:t>
            </a:r>
            <a:r>
              <a:rPr lang="de-DE" dirty="0"/>
              <a:t>,</a:t>
            </a:r>
            <a:r>
              <a:rPr lang="de-DE" b="1" dirty="0"/>
              <a:t> </a:t>
            </a:r>
            <a:r>
              <a:rPr lang="de-DE" i="1" dirty="0"/>
              <a:t>University </a:t>
            </a:r>
            <a:r>
              <a:rPr lang="de-DE" i="1" dirty="0" err="1"/>
              <a:t>of</a:t>
            </a:r>
            <a:r>
              <a:rPr lang="de-DE" i="1" dirty="0"/>
              <a:t> São Paulo</a:t>
            </a:r>
          </a:p>
        </p:txBody>
      </p:sp>
      <p:pic>
        <p:nvPicPr>
          <p:cNvPr id="6" name="Content Placeholder 5">
            <a:extLst>
              <a:ext uri="{FF2B5EF4-FFF2-40B4-BE49-F238E27FC236}">
                <a16:creationId xmlns:a16="http://schemas.microsoft.com/office/drawing/2014/main" id="{EBBA5D26-ADC5-A697-5DEF-AFADEFF66BD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9669188" y="391321"/>
            <a:ext cx="1957531" cy="2028106"/>
          </a:xfrm>
        </p:spPr>
      </p:pic>
      <p:pic>
        <p:nvPicPr>
          <p:cNvPr id="7" name="Grafik 2" descr="Ein Bild, das Blume, lila enthält.&#10;&#10;Automatisch generierte Beschreibung">
            <a:extLst>
              <a:ext uri="{FF2B5EF4-FFF2-40B4-BE49-F238E27FC236}">
                <a16:creationId xmlns:a16="http://schemas.microsoft.com/office/drawing/2014/main" id="{82117B32-A879-1E9F-4FE5-7B591C7C409A}"/>
              </a:ext>
            </a:extLst>
          </p:cNvPr>
          <p:cNvPicPr>
            <a:picLocks noChangeAspect="1"/>
          </p:cNvPicPr>
          <p:nvPr/>
        </p:nvPicPr>
        <p:blipFill>
          <a:blip r:embed="rId4"/>
          <a:srcRect l="26862" r="26572"/>
          <a:stretch/>
        </p:blipFill>
        <p:spPr>
          <a:xfrm>
            <a:off x="7014117" y="182659"/>
            <a:ext cx="2419816" cy="2445430"/>
          </a:xfrm>
          <a:prstGeom prst="rect">
            <a:avLst/>
          </a:prstGeom>
        </p:spPr>
      </p:pic>
      <p:pic>
        <p:nvPicPr>
          <p:cNvPr id="9" name="Picture 8" descr="A green spiral on a black background&#10;&#10;Description automatically generated">
            <a:extLst>
              <a:ext uri="{FF2B5EF4-FFF2-40B4-BE49-F238E27FC236}">
                <a16:creationId xmlns:a16="http://schemas.microsoft.com/office/drawing/2014/main" id="{BF023EA0-684A-7A40-E9C0-C4D1EC55A5EF}"/>
              </a:ext>
            </a:extLst>
          </p:cNvPr>
          <p:cNvPicPr>
            <a:picLocks noChangeAspect="1"/>
          </p:cNvPicPr>
          <p:nvPr/>
        </p:nvPicPr>
        <p:blipFill>
          <a:blip r:embed="rId5"/>
          <a:stretch>
            <a:fillRect/>
          </a:stretch>
        </p:blipFill>
        <p:spPr>
          <a:xfrm>
            <a:off x="120805" y="5765800"/>
            <a:ext cx="1981200" cy="1092200"/>
          </a:xfrm>
          <a:prstGeom prst="rect">
            <a:avLst/>
          </a:prstGeom>
        </p:spPr>
      </p:pic>
      <p:pic>
        <p:nvPicPr>
          <p:cNvPr id="11" name="Picture 10" descr="A logo for a company&#10;&#10;Description automatically generated">
            <a:extLst>
              <a:ext uri="{FF2B5EF4-FFF2-40B4-BE49-F238E27FC236}">
                <a16:creationId xmlns:a16="http://schemas.microsoft.com/office/drawing/2014/main" id="{D3012896-53FB-A00C-1434-1B27913A7BFB}"/>
              </a:ext>
            </a:extLst>
          </p:cNvPr>
          <p:cNvPicPr>
            <a:picLocks noChangeAspect="1"/>
          </p:cNvPicPr>
          <p:nvPr/>
        </p:nvPicPr>
        <p:blipFill>
          <a:blip r:embed="rId6"/>
          <a:stretch>
            <a:fillRect/>
          </a:stretch>
        </p:blipFill>
        <p:spPr>
          <a:xfrm>
            <a:off x="2367620" y="5807720"/>
            <a:ext cx="1446096" cy="1008359"/>
          </a:xfrm>
          <a:prstGeom prst="rect">
            <a:avLst/>
          </a:prstGeom>
        </p:spPr>
      </p:pic>
    </p:spTree>
    <p:extLst>
      <p:ext uri="{BB962C8B-B14F-4D97-AF65-F5344CB8AC3E}">
        <p14:creationId xmlns:p14="http://schemas.microsoft.com/office/powerpoint/2010/main" val="3056485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392F08-A173-E11C-1016-6719A954A64E}"/>
              </a:ext>
            </a:extLst>
          </p:cNvPr>
          <p:cNvSpPr>
            <a:spLocks noGrp="1"/>
          </p:cNvSpPr>
          <p:nvPr>
            <p:ph type="title"/>
          </p:nvPr>
        </p:nvSpPr>
        <p:spPr/>
        <p:txBody>
          <a:bodyPr/>
          <a:lstStyle/>
          <a:p>
            <a:r>
              <a:rPr lang="en-US" sz="4400" dirty="0">
                <a:sym typeface="Symbol" pitchFamily="18" charset="2"/>
              </a:rPr>
              <a:t> carbons are chiral centers</a:t>
            </a:r>
            <a:endParaRPr lang="en-GB" dirty="0"/>
          </a:p>
        </p:txBody>
      </p:sp>
      <p:grpSp>
        <p:nvGrpSpPr>
          <p:cNvPr id="10" name="Gruppieren 9">
            <a:extLst>
              <a:ext uri="{FF2B5EF4-FFF2-40B4-BE49-F238E27FC236}">
                <a16:creationId xmlns:a16="http://schemas.microsoft.com/office/drawing/2014/main" id="{2DC84AE5-0B0C-03AF-2EA5-947F073DDD74}"/>
              </a:ext>
            </a:extLst>
          </p:cNvPr>
          <p:cNvGrpSpPr/>
          <p:nvPr/>
        </p:nvGrpSpPr>
        <p:grpSpPr>
          <a:xfrm>
            <a:off x="1774920" y="1787702"/>
            <a:ext cx="8096250" cy="4333875"/>
            <a:chOff x="1597499" y="1350974"/>
            <a:chExt cx="8096250" cy="4333875"/>
          </a:xfrm>
        </p:grpSpPr>
        <p:pic>
          <p:nvPicPr>
            <p:cNvPr id="9" name="Grafik 8" descr="Ein Bild, das Text, Schrift, Diagramm, Reihe enthält.&#10;&#10;KI-generierte Inhalte können fehlerhaft sein.">
              <a:extLst>
                <a:ext uri="{FF2B5EF4-FFF2-40B4-BE49-F238E27FC236}">
                  <a16:creationId xmlns:a16="http://schemas.microsoft.com/office/drawing/2014/main" id="{57F4F475-22EA-01F9-9618-FACB8F357375}"/>
                </a:ext>
              </a:extLst>
            </p:cNvPr>
            <p:cNvPicPr>
              <a:picLocks noChangeAspect="1"/>
            </p:cNvPicPr>
            <p:nvPr/>
          </p:nvPicPr>
          <p:blipFill>
            <a:blip r:embed="rId2"/>
            <a:stretch>
              <a:fillRect/>
            </a:stretch>
          </p:blipFill>
          <p:spPr>
            <a:xfrm>
              <a:off x="1597499" y="1350974"/>
              <a:ext cx="8096250" cy="4333875"/>
            </a:xfrm>
            <a:prstGeom prst="rect">
              <a:avLst/>
            </a:prstGeom>
          </p:spPr>
        </p:pic>
        <p:sp>
          <p:nvSpPr>
            <p:cNvPr id="6" name="Textfeld 5">
              <a:extLst>
                <a:ext uri="{FF2B5EF4-FFF2-40B4-BE49-F238E27FC236}">
                  <a16:creationId xmlns:a16="http://schemas.microsoft.com/office/drawing/2014/main" id="{BED3F91F-0FDD-0592-1827-CE641AA24E65}"/>
                </a:ext>
              </a:extLst>
            </p:cNvPr>
            <p:cNvSpPr txBox="1"/>
            <p:nvPr/>
          </p:nvSpPr>
          <p:spPr>
            <a:xfrm>
              <a:off x="3523548" y="3224280"/>
              <a:ext cx="330540" cy="369332"/>
            </a:xfrm>
            <a:prstGeom prst="rect">
              <a:avLst/>
            </a:prstGeom>
            <a:noFill/>
          </p:spPr>
          <p:txBody>
            <a:bodyPr wrap="none" rtlCol="0">
              <a:spAutoFit/>
            </a:bodyPr>
            <a:lstStyle/>
            <a:p>
              <a:r>
                <a:rPr lang="en-US" sz="1800" b="1" dirty="0">
                  <a:latin typeface="Calibri" pitchFamily="34" charset="0"/>
                  <a:sym typeface="Symbol" pitchFamily="18" charset="2"/>
                </a:rPr>
                <a:t></a:t>
              </a:r>
              <a:endParaRPr lang="en-GB" dirty="0"/>
            </a:p>
          </p:txBody>
        </p:sp>
        <p:sp>
          <p:nvSpPr>
            <p:cNvPr id="7" name="Textfeld 6">
              <a:extLst>
                <a:ext uri="{FF2B5EF4-FFF2-40B4-BE49-F238E27FC236}">
                  <a16:creationId xmlns:a16="http://schemas.microsoft.com/office/drawing/2014/main" id="{A99FE705-A57D-F666-56E7-023E7AEDFDB2}"/>
                </a:ext>
              </a:extLst>
            </p:cNvPr>
            <p:cNvSpPr txBox="1"/>
            <p:nvPr/>
          </p:nvSpPr>
          <p:spPr>
            <a:xfrm>
              <a:off x="7952782" y="3333464"/>
              <a:ext cx="330540" cy="369332"/>
            </a:xfrm>
            <a:prstGeom prst="rect">
              <a:avLst/>
            </a:prstGeom>
            <a:noFill/>
          </p:spPr>
          <p:txBody>
            <a:bodyPr wrap="none" rtlCol="0">
              <a:spAutoFit/>
            </a:bodyPr>
            <a:lstStyle/>
            <a:p>
              <a:r>
                <a:rPr lang="en-US" sz="1800" b="1" dirty="0">
                  <a:latin typeface="Calibri" pitchFamily="34" charset="0"/>
                  <a:sym typeface="Symbol" pitchFamily="18" charset="2"/>
                </a:rPr>
                <a:t></a:t>
              </a:r>
              <a:endParaRPr lang="en-GB" dirty="0"/>
            </a:p>
          </p:txBody>
        </p:sp>
      </p:grpSp>
    </p:spTree>
    <p:extLst>
      <p:ext uri="{BB962C8B-B14F-4D97-AF65-F5344CB8AC3E}">
        <p14:creationId xmlns:p14="http://schemas.microsoft.com/office/powerpoint/2010/main" val="3523276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defined">
            <a:extLst>
              <a:ext uri="{FF2B5EF4-FFF2-40B4-BE49-F238E27FC236}">
                <a16:creationId xmlns:a16="http://schemas.microsoft.com/office/drawing/2014/main" id="{C7E432F9-4A15-AE38-3633-FF2430DBA4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0"/>
            <a:ext cx="8147050" cy="6517640"/>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44B79415-9915-4E06-DC8C-D3899B78CE98}"/>
              </a:ext>
            </a:extLst>
          </p:cNvPr>
          <p:cNvSpPr txBox="1"/>
          <p:nvPr/>
        </p:nvSpPr>
        <p:spPr>
          <a:xfrm>
            <a:off x="7122544" y="6513710"/>
            <a:ext cx="3660476" cy="261610"/>
          </a:xfrm>
          <a:prstGeom prst="rect">
            <a:avLst/>
          </a:prstGeom>
          <a:noFill/>
        </p:spPr>
        <p:txBody>
          <a:bodyPr wrap="square" rtlCol="0">
            <a:spAutoFit/>
          </a:bodyPr>
          <a:lstStyle/>
          <a:p>
            <a:r>
              <a:rPr lang="de-DE" sz="1100" dirty="0"/>
              <a:t>*</a:t>
            </a:r>
            <a:r>
              <a:rPr lang="de-DE" sz="1100" dirty="0" err="1"/>
              <a:t>Selenocysteine</a:t>
            </a:r>
            <a:r>
              <a:rPr lang="de-DE" sz="1100" dirty="0"/>
              <a:t> </a:t>
            </a:r>
            <a:r>
              <a:rPr lang="de-DE" sz="1100" dirty="0" err="1"/>
              <a:t>needs</a:t>
            </a:r>
            <a:r>
              <a:rPr lang="de-DE" sz="1100" dirty="0"/>
              <a:t> translational </a:t>
            </a:r>
            <a:r>
              <a:rPr lang="de-DE" sz="1100" dirty="0" err="1"/>
              <a:t>recoding</a:t>
            </a:r>
            <a:r>
              <a:rPr lang="de-DE" sz="1100" dirty="0"/>
              <a:t>.</a:t>
            </a:r>
            <a:endParaRPr lang="de-DE" sz="1100" kern="1200" dirty="0">
              <a:solidFill>
                <a:schemeClr val="tx1"/>
              </a:solidFill>
              <a:latin typeface="+mn-lt"/>
              <a:ea typeface="+mn-ea"/>
              <a:cs typeface="+mn-cs"/>
            </a:endParaRPr>
          </a:p>
        </p:txBody>
      </p:sp>
      <p:sp>
        <p:nvSpPr>
          <p:cNvPr id="4" name="Textfeld 3">
            <a:extLst>
              <a:ext uri="{FF2B5EF4-FFF2-40B4-BE49-F238E27FC236}">
                <a16:creationId xmlns:a16="http://schemas.microsoft.com/office/drawing/2014/main" id="{E353AEA7-4E67-7B05-FF0C-CAEB0D8B064C}"/>
              </a:ext>
            </a:extLst>
          </p:cNvPr>
          <p:cNvSpPr txBox="1"/>
          <p:nvPr/>
        </p:nvSpPr>
        <p:spPr>
          <a:xfrm>
            <a:off x="6754485" y="2863610"/>
            <a:ext cx="290464" cy="369332"/>
          </a:xfrm>
          <a:prstGeom prst="rect">
            <a:avLst/>
          </a:prstGeom>
          <a:noFill/>
        </p:spPr>
        <p:txBody>
          <a:bodyPr wrap="none" rtlCol="0">
            <a:spAutoFit/>
          </a:bodyPr>
          <a:lstStyle/>
          <a:p>
            <a:r>
              <a:rPr lang="de-DE" b="1" dirty="0"/>
              <a:t>*</a:t>
            </a:r>
            <a:endParaRPr lang="en-GB" b="1" dirty="0"/>
          </a:p>
        </p:txBody>
      </p:sp>
    </p:spTree>
    <p:extLst>
      <p:ext uri="{BB962C8B-B14F-4D97-AF65-F5344CB8AC3E}">
        <p14:creationId xmlns:p14="http://schemas.microsoft.com/office/powerpoint/2010/main" val="2223818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AF47D-4F9B-A18E-464D-EF21072038E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057F770-E33C-6B80-B0B4-2A0AEB6913E8}"/>
              </a:ext>
            </a:extLst>
          </p:cNvPr>
          <p:cNvSpPr>
            <a:spLocks noGrp="1"/>
          </p:cNvSpPr>
          <p:nvPr>
            <p:ph type="title"/>
          </p:nvPr>
        </p:nvSpPr>
        <p:spPr/>
        <p:txBody>
          <a:bodyPr/>
          <a:lstStyle/>
          <a:p>
            <a:r>
              <a:rPr lang="de-DE" dirty="0"/>
              <a:t>The </a:t>
            </a:r>
            <a:r>
              <a:rPr lang="de-DE" dirty="0" err="1"/>
              <a:t>peptide</a:t>
            </a:r>
            <a:r>
              <a:rPr lang="de-DE" dirty="0"/>
              <a:t> </a:t>
            </a:r>
            <a:r>
              <a:rPr lang="de-DE" dirty="0" err="1"/>
              <a:t>bond</a:t>
            </a:r>
            <a:endParaRPr lang="en-GB" dirty="0"/>
          </a:p>
        </p:txBody>
      </p:sp>
      <p:pic>
        <p:nvPicPr>
          <p:cNvPr id="4" name="Grafik 3" descr="Ein Bild, das Schrift, Text, Diagramm, Screenshot enthält.&#10;&#10;KI-generierte Inhalte können fehlerhaft sein.">
            <a:extLst>
              <a:ext uri="{FF2B5EF4-FFF2-40B4-BE49-F238E27FC236}">
                <a16:creationId xmlns:a16="http://schemas.microsoft.com/office/drawing/2014/main" id="{A391D6A6-5F0D-8AC1-78FF-CB2001665343}"/>
              </a:ext>
            </a:extLst>
          </p:cNvPr>
          <p:cNvPicPr>
            <a:picLocks noChangeAspect="1"/>
          </p:cNvPicPr>
          <p:nvPr/>
        </p:nvPicPr>
        <p:blipFill>
          <a:blip r:embed="rId2"/>
          <a:stretch>
            <a:fillRect/>
          </a:stretch>
        </p:blipFill>
        <p:spPr>
          <a:xfrm>
            <a:off x="469845" y="2482575"/>
            <a:ext cx="5324475" cy="3571875"/>
          </a:xfrm>
          <a:prstGeom prst="rect">
            <a:avLst/>
          </a:prstGeom>
        </p:spPr>
      </p:pic>
      <p:pic>
        <p:nvPicPr>
          <p:cNvPr id="5" name="Grafik 4" descr="Ein Bild, das Schrift, Text, Diagramm, Screenshot enthält.&#10;&#10;KI-generierte Inhalte können fehlerhaft sein.">
            <a:extLst>
              <a:ext uri="{FF2B5EF4-FFF2-40B4-BE49-F238E27FC236}">
                <a16:creationId xmlns:a16="http://schemas.microsoft.com/office/drawing/2014/main" id="{CF75C15A-ABD1-9896-275B-EE8F3DF66B3F}"/>
              </a:ext>
            </a:extLst>
          </p:cNvPr>
          <p:cNvPicPr>
            <a:picLocks noChangeAspect="1"/>
          </p:cNvPicPr>
          <p:nvPr/>
        </p:nvPicPr>
        <p:blipFill>
          <a:blip r:embed="rId2"/>
          <a:stretch>
            <a:fillRect/>
          </a:stretch>
        </p:blipFill>
        <p:spPr>
          <a:xfrm>
            <a:off x="6029325" y="2482574"/>
            <a:ext cx="5324475" cy="3571875"/>
          </a:xfrm>
          <a:prstGeom prst="rect">
            <a:avLst/>
          </a:prstGeom>
        </p:spPr>
      </p:pic>
      <p:sp>
        <p:nvSpPr>
          <p:cNvPr id="6" name="Ellipse 5">
            <a:extLst>
              <a:ext uri="{FF2B5EF4-FFF2-40B4-BE49-F238E27FC236}">
                <a16:creationId xmlns:a16="http://schemas.microsoft.com/office/drawing/2014/main" id="{EF9C2A15-BB1A-D5DA-6AFA-F446F3657490}"/>
              </a:ext>
            </a:extLst>
          </p:cNvPr>
          <p:cNvSpPr/>
          <p:nvPr/>
        </p:nvSpPr>
        <p:spPr>
          <a:xfrm>
            <a:off x="4635062" y="3369817"/>
            <a:ext cx="2216114" cy="1325562"/>
          </a:xfrm>
          <a:prstGeom prst="ellipse">
            <a:avLst/>
          </a:prstGeom>
          <a:noFill/>
          <a:ln w="762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feld 6">
            <a:extLst>
              <a:ext uri="{FF2B5EF4-FFF2-40B4-BE49-F238E27FC236}">
                <a16:creationId xmlns:a16="http://schemas.microsoft.com/office/drawing/2014/main" id="{0E17CFCD-430B-EA4D-397A-8F8FBF33B026}"/>
              </a:ext>
            </a:extLst>
          </p:cNvPr>
          <p:cNvSpPr txBox="1"/>
          <p:nvPr/>
        </p:nvSpPr>
        <p:spPr>
          <a:xfrm>
            <a:off x="5640365" y="3776704"/>
            <a:ext cx="457200" cy="702859"/>
          </a:xfrm>
          <a:prstGeom prst="rect">
            <a:avLst/>
          </a:prstGeom>
          <a:noFill/>
        </p:spPr>
        <p:txBody>
          <a:bodyPr wrap="square" rtlCol="0">
            <a:spAutoFit/>
          </a:bodyPr>
          <a:lstStyle/>
          <a:p>
            <a:r>
              <a:rPr lang="de-DE" sz="4000" b="1" kern="1200" dirty="0">
                <a:solidFill>
                  <a:schemeClr val="accent3">
                    <a:lumMod val="60000"/>
                    <a:lumOff val="40000"/>
                  </a:schemeClr>
                </a:solidFill>
                <a:latin typeface="+mn-lt"/>
                <a:ea typeface="+mn-ea"/>
                <a:cs typeface="+mn-cs"/>
              </a:rPr>
              <a:t>+</a:t>
            </a:r>
          </a:p>
        </p:txBody>
      </p:sp>
    </p:spTree>
    <p:extLst>
      <p:ext uri="{BB962C8B-B14F-4D97-AF65-F5344CB8AC3E}">
        <p14:creationId xmlns:p14="http://schemas.microsoft.com/office/powerpoint/2010/main" val="1227600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53C7D-F9CC-B3A6-CD92-A0EFF1A82D0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B65D8CE-2FFA-0AF1-5B92-B6FD01C3ABCB}"/>
              </a:ext>
            </a:extLst>
          </p:cNvPr>
          <p:cNvSpPr>
            <a:spLocks noGrp="1"/>
          </p:cNvSpPr>
          <p:nvPr>
            <p:ph type="title"/>
          </p:nvPr>
        </p:nvSpPr>
        <p:spPr/>
        <p:txBody>
          <a:bodyPr/>
          <a:lstStyle/>
          <a:p>
            <a:r>
              <a:rPr lang="de-DE" dirty="0"/>
              <a:t>The </a:t>
            </a:r>
            <a:r>
              <a:rPr lang="de-DE" dirty="0" err="1"/>
              <a:t>peptide</a:t>
            </a:r>
            <a:r>
              <a:rPr lang="de-DE" dirty="0"/>
              <a:t> </a:t>
            </a:r>
            <a:r>
              <a:rPr lang="de-DE" dirty="0" err="1"/>
              <a:t>bond</a:t>
            </a:r>
            <a:endParaRPr lang="en-GB" dirty="0"/>
          </a:p>
        </p:txBody>
      </p:sp>
      <p:grpSp>
        <p:nvGrpSpPr>
          <p:cNvPr id="14" name="Gruppieren 13">
            <a:extLst>
              <a:ext uri="{FF2B5EF4-FFF2-40B4-BE49-F238E27FC236}">
                <a16:creationId xmlns:a16="http://schemas.microsoft.com/office/drawing/2014/main" id="{37A50C17-4816-15D6-779D-2F920CC88623}"/>
              </a:ext>
            </a:extLst>
          </p:cNvPr>
          <p:cNvGrpSpPr/>
          <p:nvPr/>
        </p:nvGrpSpPr>
        <p:grpSpPr>
          <a:xfrm>
            <a:off x="12288806" y="4065716"/>
            <a:ext cx="8441006" cy="4146777"/>
            <a:chOff x="1739088" y="2346098"/>
            <a:chExt cx="8441006" cy="4146777"/>
          </a:xfrm>
        </p:grpSpPr>
        <p:pic>
          <p:nvPicPr>
            <p:cNvPr id="4" name="Grafik 3" descr="Ein Bild, das Schrift, Text, Diagramm, Screenshot enthält.&#10;&#10;KI-generierte Inhalte können fehlerhaft sein.">
              <a:extLst>
                <a:ext uri="{FF2B5EF4-FFF2-40B4-BE49-F238E27FC236}">
                  <a16:creationId xmlns:a16="http://schemas.microsoft.com/office/drawing/2014/main" id="{55CDB509-9943-6898-F201-5B4240C60F43}"/>
                </a:ext>
              </a:extLst>
            </p:cNvPr>
            <p:cNvPicPr>
              <a:picLocks noChangeAspect="1"/>
            </p:cNvPicPr>
            <p:nvPr/>
          </p:nvPicPr>
          <p:blipFill>
            <a:blip r:embed="rId2"/>
            <a:srcRect r="24238"/>
            <a:stretch/>
          </p:blipFill>
          <p:spPr>
            <a:xfrm>
              <a:off x="1739088" y="2346098"/>
              <a:ext cx="4033916" cy="3571875"/>
            </a:xfrm>
            <a:prstGeom prst="rect">
              <a:avLst/>
            </a:prstGeom>
          </p:spPr>
        </p:pic>
        <p:pic>
          <p:nvPicPr>
            <p:cNvPr id="5" name="Grafik 4" descr="Ein Bild, das Schrift, Text, Diagramm, Screenshot enthält.&#10;&#10;KI-generierte Inhalte können fehlerhaft sein.">
              <a:extLst>
                <a:ext uri="{FF2B5EF4-FFF2-40B4-BE49-F238E27FC236}">
                  <a16:creationId xmlns:a16="http://schemas.microsoft.com/office/drawing/2014/main" id="{38F6810B-CA8F-43D0-13A1-D54673859C0B}"/>
                </a:ext>
              </a:extLst>
            </p:cNvPr>
            <p:cNvPicPr>
              <a:picLocks noChangeAspect="1"/>
            </p:cNvPicPr>
            <p:nvPr/>
          </p:nvPicPr>
          <p:blipFill>
            <a:blip r:embed="rId2"/>
            <a:srcRect l="17230"/>
            <a:stretch/>
          </p:blipFill>
          <p:spPr>
            <a:xfrm>
              <a:off x="5773004" y="2346098"/>
              <a:ext cx="4407090" cy="3571875"/>
            </a:xfrm>
            <a:prstGeom prst="rect">
              <a:avLst/>
            </a:prstGeom>
          </p:spPr>
        </p:pic>
        <p:sp>
          <p:nvSpPr>
            <p:cNvPr id="3" name="Rechteck 2">
              <a:extLst>
                <a:ext uri="{FF2B5EF4-FFF2-40B4-BE49-F238E27FC236}">
                  <a16:creationId xmlns:a16="http://schemas.microsoft.com/office/drawing/2014/main" id="{70CA2D7C-6AE2-7B1A-F6BE-8628F5331D39}"/>
                </a:ext>
              </a:extLst>
            </p:cNvPr>
            <p:cNvSpPr/>
            <p:nvPr/>
          </p:nvSpPr>
          <p:spPr>
            <a:xfrm>
              <a:off x="2074460" y="4244454"/>
              <a:ext cx="1160059" cy="10372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hteck 7">
              <a:extLst>
                <a:ext uri="{FF2B5EF4-FFF2-40B4-BE49-F238E27FC236}">
                  <a16:creationId xmlns:a16="http://schemas.microsoft.com/office/drawing/2014/main" id="{69FE82C6-CD63-7BA7-824A-430F0E3AD5B0}"/>
                </a:ext>
              </a:extLst>
            </p:cNvPr>
            <p:cNvSpPr/>
            <p:nvPr/>
          </p:nvSpPr>
          <p:spPr>
            <a:xfrm>
              <a:off x="5345374" y="4244454"/>
              <a:ext cx="1160059" cy="10372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eck 8">
              <a:extLst>
                <a:ext uri="{FF2B5EF4-FFF2-40B4-BE49-F238E27FC236}">
                  <a16:creationId xmlns:a16="http://schemas.microsoft.com/office/drawing/2014/main" id="{97BE9A4D-0863-6907-2F7C-24F4D053E4FE}"/>
                </a:ext>
              </a:extLst>
            </p:cNvPr>
            <p:cNvSpPr/>
            <p:nvPr/>
          </p:nvSpPr>
          <p:spPr>
            <a:xfrm>
              <a:off x="8311489" y="4227571"/>
              <a:ext cx="1637729" cy="10372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hteck 9">
              <a:extLst>
                <a:ext uri="{FF2B5EF4-FFF2-40B4-BE49-F238E27FC236}">
                  <a16:creationId xmlns:a16="http://schemas.microsoft.com/office/drawing/2014/main" id="{EF88A2C6-E70A-E3CF-409D-2411D880364F}"/>
                </a:ext>
              </a:extLst>
            </p:cNvPr>
            <p:cNvSpPr/>
            <p:nvPr/>
          </p:nvSpPr>
          <p:spPr>
            <a:xfrm>
              <a:off x="6564573" y="5455645"/>
              <a:ext cx="1637729" cy="10372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hteck 10">
              <a:extLst>
                <a:ext uri="{FF2B5EF4-FFF2-40B4-BE49-F238E27FC236}">
                  <a16:creationId xmlns:a16="http://schemas.microsoft.com/office/drawing/2014/main" id="{D67211CF-CDFC-1D77-4071-C74C5226B9D5}"/>
                </a:ext>
              </a:extLst>
            </p:cNvPr>
            <p:cNvSpPr/>
            <p:nvPr/>
          </p:nvSpPr>
          <p:spPr>
            <a:xfrm>
              <a:off x="3411938" y="5399358"/>
              <a:ext cx="1637729" cy="10372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 name="Grafik 12">
            <a:extLst>
              <a:ext uri="{FF2B5EF4-FFF2-40B4-BE49-F238E27FC236}">
                <a16:creationId xmlns:a16="http://schemas.microsoft.com/office/drawing/2014/main" id="{499BF18F-EA36-9966-24AA-9435C06B27D9}"/>
              </a:ext>
            </a:extLst>
          </p:cNvPr>
          <p:cNvPicPr>
            <a:picLocks noChangeAspect="1"/>
          </p:cNvPicPr>
          <p:nvPr/>
        </p:nvPicPr>
        <p:blipFill>
          <a:blip r:embed="rId3"/>
          <a:stretch>
            <a:fillRect/>
          </a:stretch>
        </p:blipFill>
        <p:spPr>
          <a:xfrm>
            <a:off x="1633536" y="1992896"/>
            <a:ext cx="8443692" cy="4145639"/>
          </a:xfrm>
          <a:prstGeom prst="rect">
            <a:avLst/>
          </a:prstGeom>
        </p:spPr>
      </p:pic>
      <p:cxnSp>
        <p:nvCxnSpPr>
          <p:cNvPr id="16" name="Gerade Verbindung mit Pfeil 15">
            <a:extLst>
              <a:ext uri="{FF2B5EF4-FFF2-40B4-BE49-F238E27FC236}">
                <a16:creationId xmlns:a16="http://schemas.microsoft.com/office/drawing/2014/main" id="{B6F46E81-A6C5-3318-03E1-9F8E6B24FA72}"/>
              </a:ext>
            </a:extLst>
          </p:cNvPr>
          <p:cNvCxnSpPr>
            <a:cxnSpLocks/>
          </p:cNvCxnSpPr>
          <p:nvPr/>
        </p:nvCxnSpPr>
        <p:spPr>
          <a:xfrm>
            <a:off x="2209800" y="5577840"/>
            <a:ext cx="650748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feld 17">
            <a:extLst>
              <a:ext uri="{FF2B5EF4-FFF2-40B4-BE49-F238E27FC236}">
                <a16:creationId xmlns:a16="http://schemas.microsoft.com/office/drawing/2014/main" id="{27CBB2EC-A400-0AD7-B57C-4452BD87351F}"/>
              </a:ext>
            </a:extLst>
          </p:cNvPr>
          <p:cNvSpPr txBox="1"/>
          <p:nvPr/>
        </p:nvSpPr>
        <p:spPr>
          <a:xfrm>
            <a:off x="2209800" y="5846459"/>
            <a:ext cx="5927969" cy="369332"/>
          </a:xfrm>
          <a:prstGeom prst="rect">
            <a:avLst/>
          </a:prstGeom>
          <a:noFill/>
        </p:spPr>
        <p:txBody>
          <a:bodyPr wrap="none" rtlCol="0">
            <a:spAutoFit/>
          </a:bodyPr>
          <a:lstStyle/>
          <a:p>
            <a:r>
              <a:rPr lang="de-DE" dirty="0" err="1"/>
              <a:t>From</a:t>
            </a:r>
            <a:r>
              <a:rPr lang="de-DE" dirty="0"/>
              <a:t> </a:t>
            </a:r>
            <a:r>
              <a:rPr lang="de-DE" dirty="0" err="1"/>
              <a:t>the</a:t>
            </a:r>
            <a:r>
              <a:rPr lang="de-DE" dirty="0"/>
              <a:t> amino-terminal end </a:t>
            </a:r>
            <a:r>
              <a:rPr lang="de-DE" dirty="0" err="1"/>
              <a:t>to</a:t>
            </a:r>
            <a:r>
              <a:rPr lang="de-DE" dirty="0"/>
              <a:t> </a:t>
            </a:r>
            <a:r>
              <a:rPr lang="de-DE" dirty="0" err="1"/>
              <a:t>the</a:t>
            </a:r>
            <a:r>
              <a:rPr lang="de-DE" dirty="0"/>
              <a:t> </a:t>
            </a:r>
            <a:r>
              <a:rPr lang="de-DE" dirty="0" err="1"/>
              <a:t>carboxyl</a:t>
            </a:r>
            <a:r>
              <a:rPr lang="de-DE" dirty="0"/>
              <a:t>-terminal end</a:t>
            </a:r>
            <a:endParaRPr lang="en-GB" dirty="0"/>
          </a:p>
        </p:txBody>
      </p:sp>
    </p:spTree>
    <p:extLst>
      <p:ext uri="{BB962C8B-B14F-4D97-AF65-F5344CB8AC3E}">
        <p14:creationId xmlns:p14="http://schemas.microsoft.com/office/powerpoint/2010/main" val="1318702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83A94-0EA2-88F6-C97C-0A8FD8F1D32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F9A4B42-0664-788B-8FC5-6E538E7853E0}"/>
              </a:ext>
            </a:extLst>
          </p:cNvPr>
          <p:cNvSpPr>
            <a:spLocks noGrp="1"/>
          </p:cNvSpPr>
          <p:nvPr>
            <p:ph type="title"/>
          </p:nvPr>
        </p:nvSpPr>
        <p:spPr/>
        <p:txBody>
          <a:bodyPr/>
          <a:lstStyle/>
          <a:p>
            <a:r>
              <a:rPr lang="de-DE" dirty="0"/>
              <a:t>The </a:t>
            </a:r>
            <a:r>
              <a:rPr lang="de-DE" dirty="0" err="1"/>
              <a:t>peptide</a:t>
            </a:r>
            <a:r>
              <a:rPr lang="de-DE" dirty="0"/>
              <a:t> </a:t>
            </a:r>
            <a:r>
              <a:rPr lang="de-DE" dirty="0" err="1"/>
              <a:t>bond</a:t>
            </a:r>
            <a:r>
              <a:rPr lang="de-DE" dirty="0"/>
              <a:t> </a:t>
            </a:r>
            <a:r>
              <a:rPr lang="de-DE" dirty="0" err="1"/>
              <a:t>has</a:t>
            </a:r>
            <a:r>
              <a:rPr lang="de-DE" dirty="0"/>
              <a:t> </a:t>
            </a:r>
            <a:r>
              <a:rPr lang="de-DE" dirty="0" err="1"/>
              <a:t>two</a:t>
            </a:r>
            <a:r>
              <a:rPr lang="de-DE" dirty="0"/>
              <a:t> </a:t>
            </a:r>
            <a:r>
              <a:rPr lang="de-DE" dirty="0" err="1"/>
              <a:t>resonance</a:t>
            </a:r>
            <a:r>
              <a:rPr lang="de-DE" dirty="0"/>
              <a:t> </a:t>
            </a:r>
            <a:r>
              <a:rPr lang="de-DE" dirty="0" err="1"/>
              <a:t>structures</a:t>
            </a:r>
            <a:endParaRPr lang="en-GB" dirty="0"/>
          </a:p>
        </p:txBody>
      </p:sp>
      <p:grpSp>
        <p:nvGrpSpPr>
          <p:cNvPr id="19" name="Gruppieren 18">
            <a:extLst>
              <a:ext uri="{FF2B5EF4-FFF2-40B4-BE49-F238E27FC236}">
                <a16:creationId xmlns:a16="http://schemas.microsoft.com/office/drawing/2014/main" id="{877735C4-996F-C4C8-FC99-ED35C095EFAD}"/>
              </a:ext>
            </a:extLst>
          </p:cNvPr>
          <p:cNvGrpSpPr/>
          <p:nvPr/>
        </p:nvGrpSpPr>
        <p:grpSpPr>
          <a:xfrm>
            <a:off x="1633536" y="1901628"/>
            <a:ext cx="8443692" cy="4236907"/>
            <a:chOff x="1633536" y="1901628"/>
            <a:chExt cx="8443692" cy="4236907"/>
          </a:xfrm>
        </p:grpSpPr>
        <p:pic>
          <p:nvPicPr>
            <p:cNvPr id="13" name="Grafik 12">
              <a:extLst>
                <a:ext uri="{FF2B5EF4-FFF2-40B4-BE49-F238E27FC236}">
                  <a16:creationId xmlns:a16="http://schemas.microsoft.com/office/drawing/2014/main" id="{95F2612E-87C6-F91B-1F14-2FD778D30721}"/>
                </a:ext>
              </a:extLst>
            </p:cNvPr>
            <p:cNvPicPr>
              <a:picLocks noChangeAspect="1"/>
            </p:cNvPicPr>
            <p:nvPr/>
          </p:nvPicPr>
          <p:blipFill>
            <a:blip r:embed="rId2"/>
            <a:stretch>
              <a:fillRect/>
            </a:stretch>
          </p:blipFill>
          <p:spPr>
            <a:xfrm>
              <a:off x="1633536" y="1992896"/>
              <a:ext cx="8443692" cy="4145639"/>
            </a:xfrm>
            <a:prstGeom prst="rect">
              <a:avLst/>
            </a:prstGeom>
          </p:spPr>
        </p:pic>
        <p:grpSp>
          <p:nvGrpSpPr>
            <p:cNvPr id="18" name="Gruppieren 17">
              <a:extLst>
                <a:ext uri="{FF2B5EF4-FFF2-40B4-BE49-F238E27FC236}">
                  <a16:creationId xmlns:a16="http://schemas.microsoft.com/office/drawing/2014/main" id="{CBC572DB-6563-83B4-25AB-EA483FC36A05}"/>
                </a:ext>
              </a:extLst>
            </p:cNvPr>
            <p:cNvGrpSpPr/>
            <p:nvPr/>
          </p:nvGrpSpPr>
          <p:grpSpPr>
            <a:xfrm>
              <a:off x="4826355" y="1901628"/>
              <a:ext cx="1633751" cy="2451898"/>
              <a:chOff x="4826355" y="1901628"/>
              <a:chExt cx="1633751" cy="2451898"/>
            </a:xfrm>
          </p:grpSpPr>
          <p:cxnSp>
            <p:nvCxnSpPr>
              <p:cNvPr id="7" name="Gerader Verbinder 6">
                <a:extLst>
                  <a:ext uri="{FF2B5EF4-FFF2-40B4-BE49-F238E27FC236}">
                    <a16:creationId xmlns:a16="http://schemas.microsoft.com/office/drawing/2014/main" id="{4711A89B-7953-7CDC-EBE1-65DDF3BFAF29}"/>
                  </a:ext>
                </a:extLst>
              </p:cNvPr>
              <p:cNvCxnSpPr>
                <a:cxnSpLocks/>
              </p:cNvCxnSpPr>
              <p:nvPr/>
            </p:nvCxnSpPr>
            <p:spPr>
              <a:xfrm>
                <a:off x="5398182" y="3509010"/>
                <a:ext cx="457200" cy="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Rechteck 14">
                <a:extLst>
                  <a:ext uri="{FF2B5EF4-FFF2-40B4-BE49-F238E27FC236}">
                    <a16:creationId xmlns:a16="http://schemas.microsoft.com/office/drawing/2014/main" id="{8A35FC9F-F99B-02FB-82E7-9BBFCE4FB4EB}"/>
                  </a:ext>
                </a:extLst>
              </p:cNvPr>
              <p:cNvSpPr/>
              <p:nvPr/>
            </p:nvSpPr>
            <p:spPr>
              <a:xfrm>
                <a:off x="5223510" y="2891790"/>
                <a:ext cx="174672"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feld 15">
                <a:extLst>
                  <a:ext uri="{FF2B5EF4-FFF2-40B4-BE49-F238E27FC236}">
                    <a16:creationId xmlns:a16="http://schemas.microsoft.com/office/drawing/2014/main" id="{0404CA1E-BF17-74FB-861E-6D0DEB87CDD2}"/>
                  </a:ext>
                </a:extLst>
              </p:cNvPr>
              <p:cNvSpPr txBox="1"/>
              <p:nvPr/>
            </p:nvSpPr>
            <p:spPr>
              <a:xfrm>
                <a:off x="4826355" y="1901628"/>
                <a:ext cx="377026" cy="769441"/>
              </a:xfrm>
              <a:prstGeom prst="rect">
                <a:avLst/>
              </a:prstGeom>
              <a:noFill/>
            </p:spPr>
            <p:txBody>
              <a:bodyPr wrap="none" rtlCol="0">
                <a:spAutoFit/>
              </a:bodyPr>
              <a:lstStyle/>
              <a:p>
                <a:r>
                  <a:rPr lang="de-DE" sz="4400" dirty="0">
                    <a:solidFill>
                      <a:srgbClr val="FF0000"/>
                    </a:solidFill>
                  </a:rPr>
                  <a:t>-</a:t>
                </a:r>
                <a:endParaRPr lang="en-GB" sz="4400" dirty="0">
                  <a:solidFill>
                    <a:srgbClr val="FF0000"/>
                  </a:solidFill>
                </a:endParaRPr>
              </a:p>
            </p:txBody>
          </p:sp>
          <p:sp>
            <p:nvSpPr>
              <p:cNvPr id="17" name="Textfeld 16">
                <a:extLst>
                  <a:ext uri="{FF2B5EF4-FFF2-40B4-BE49-F238E27FC236}">
                    <a16:creationId xmlns:a16="http://schemas.microsoft.com/office/drawing/2014/main" id="{63B03A9A-E2F2-878F-0E7A-87CFCBF79739}"/>
                  </a:ext>
                </a:extLst>
              </p:cNvPr>
              <p:cNvSpPr txBox="1"/>
              <p:nvPr/>
            </p:nvSpPr>
            <p:spPr>
              <a:xfrm>
                <a:off x="5974076" y="3584085"/>
                <a:ext cx="486030" cy="769441"/>
              </a:xfrm>
              <a:prstGeom prst="rect">
                <a:avLst/>
              </a:prstGeom>
              <a:noFill/>
            </p:spPr>
            <p:txBody>
              <a:bodyPr wrap="none" rtlCol="0">
                <a:spAutoFit/>
              </a:bodyPr>
              <a:lstStyle/>
              <a:p>
                <a:r>
                  <a:rPr lang="de-DE" sz="4400" dirty="0">
                    <a:solidFill>
                      <a:srgbClr val="0070C0"/>
                    </a:solidFill>
                  </a:rPr>
                  <a:t>+</a:t>
                </a:r>
                <a:endParaRPr lang="en-GB" sz="4400" dirty="0">
                  <a:solidFill>
                    <a:srgbClr val="0070C0"/>
                  </a:solidFill>
                </a:endParaRPr>
              </a:p>
            </p:txBody>
          </p:sp>
        </p:grpSp>
      </p:grpSp>
      <p:sp>
        <p:nvSpPr>
          <p:cNvPr id="21" name="TextBox 75">
            <a:extLst>
              <a:ext uri="{FF2B5EF4-FFF2-40B4-BE49-F238E27FC236}">
                <a16:creationId xmlns:a16="http://schemas.microsoft.com/office/drawing/2014/main" id="{781C9890-EF7D-08AF-3615-3D7CF77F24C9}"/>
              </a:ext>
            </a:extLst>
          </p:cNvPr>
          <p:cNvSpPr txBox="1">
            <a:spLocks noChangeArrowheads="1"/>
          </p:cNvSpPr>
          <p:nvPr/>
        </p:nvSpPr>
        <p:spPr bwMode="auto">
          <a:xfrm>
            <a:off x="5626894" y="4353526"/>
            <a:ext cx="938212" cy="461962"/>
          </a:xfrm>
          <a:prstGeom prst="rect">
            <a:avLst/>
          </a:prstGeom>
          <a:noFill/>
          <a:ln w="9525">
            <a:noFill/>
            <a:miter lim="800000"/>
            <a:headEnd/>
            <a:tailEnd/>
          </a:ln>
        </p:spPr>
        <p:txBody>
          <a:bodyPr>
            <a:spAutoFit/>
          </a:bodyPr>
          <a:lstStyle/>
          <a:p>
            <a:r>
              <a:rPr lang="pt-BR" sz="2400" b="1" dirty="0">
                <a:solidFill>
                  <a:srgbClr val="000000"/>
                </a:solidFill>
                <a:latin typeface="Calibri" pitchFamily="34" charset="0"/>
              </a:rPr>
              <a:t>40%</a:t>
            </a:r>
          </a:p>
        </p:txBody>
      </p:sp>
    </p:spTree>
    <p:extLst>
      <p:ext uri="{BB962C8B-B14F-4D97-AF65-F5344CB8AC3E}">
        <p14:creationId xmlns:p14="http://schemas.microsoft.com/office/powerpoint/2010/main" val="1046819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A1CB6-5D62-A6DA-BB13-012B3CAB87F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BEE75A8-F2D0-C241-A0CF-91D58BBA0A58}"/>
              </a:ext>
            </a:extLst>
          </p:cNvPr>
          <p:cNvSpPr>
            <a:spLocks noGrp="1"/>
          </p:cNvSpPr>
          <p:nvPr>
            <p:ph type="title"/>
          </p:nvPr>
        </p:nvSpPr>
        <p:spPr/>
        <p:txBody>
          <a:bodyPr/>
          <a:lstStyle/>
          <a:p>
            <a:r>
              <a:rPr lang="de-DE" dirty="0"/>
              <a:t>The </a:t>
            </a:r>
            <a:r>
              <a:rPr lang="de-DE" dirty="0" err="1"/>
              <a:t>peptide</a:t>
            </a:r>
            <a:r>
              <a:rPr lang="de-DE" dirty="0"/>
              <a:t> </a:t>
            </a:r>
            <a:r>
              <a:rPr lang="de-DE" dirty="0" err="1"/>
              <a:t>bond</a:t>
            </a:r>
            <a:r>
              <a:rPr lang="de-DE" dirty="0"/>
              <a:t> </a:t>
            </a:r>
            <a:r>
              <a:rPr lang="de-DE" dirty="0" err="1"/>
              <a:t>makes</a:t>
            </a:r>
            <a:r>
              <a:rPr lang="de-DE" dirty="0"/>
              <a:t> a plane</a:t>
            </a:r>
            <a:endParaRPr lang="en-GB" dirty="0"/>
          </a:p>
        </p:txBody>
      </p:sp>
      <p:grpSp>
        <p:nvGrpSpPr>
          <p:cNvPr id="19" name="Gruppieren 18">
            <a:extLst>
              <a:ext uri="{FF2B5EF4-FFF2-40B4-BE49-F238E27FC236}">
                <a16:creationId xmlns:a16="http://schemas.microsoft.com/office/drawing/2014/main" id="{61FE819A-E489-15C5-B1BD-81C196E91976}"/>
              </a:ext>
            </a:extLst>
          </p:cNvPr>
          <p:cNvGrpSpPr/>
          <p:nvPr/>
        </p:nvGrpSpPr>
        <p:grpSpPr>
          <a:xfrm>
            <a:off x="1633536" y="1901628"/>
            <a:ext cx="8443692" cy="4236907"/>
            <a:chOff x="1633536" y="1901628"/>
            <a:chExt cx="8443692" cy="4236907"/>
          </a:xfrm>
        </p:grpSpPr>
        <p:pic>
          <p:nvPicPr>
            <p:cNvPr id="13" name="Grafik 12">
              <a:extLst>
                <a:ext uri="{FF2B5EF4-FFF2-40B4-BE49-F238E27FC236}">
                  <a16:creationId xmlns:a16="http://schemas.microsoft.com/office/drawing/2014/main" id="{AE6451A6-0A61-4B17-CC59-2205F133F66C}"/>
                </a:ext>
              </a:extLst>
            </p:cNvPr>
            <p:cNvPicPr>
              <a:picLocks noChangeAspect="1"/>
            </p:cNvPicPr>
            <p:nvPr/>
          </p:nvPicPr>
          <p:blipFill>
            <a:blip r:embed="rId2"/>
            <a:stretch>
              <a:fillRect/>
            </a:stretch>
          </p:blipFill>
          <p:spPr>
            <a:xfrm>
              <a:off x="1633536" y="1992896"/>
              <a:ext cx="8443692" cy="4145639"/>
            </a:xfrm>
            <a:prstGeom prst="rect">
              <a:avLst/>
            </a:prstGeom>
          </p:spPr>
        </p:pic>
        <p:grpSp>
          <p:nvGrpSpPr>
            <p:cNvPr id="18" name="Gruppieren 17">
              <a:extLst>
                <a:ext uri="{FF2B5EF4-FFF2-40B4-BE49-F238E27FC236}">
                  <a16:creationId xmlns:a16="http://schemas.microsoft.com/office/drawing/2014/main" id="{625F2A3C-130D-7B8D-312C-A155F6798C8D}"/>
                </a:ext>
              </a:extLst>
            </p:cNvPr>
            <p:cNvGrpSpPr/>
            <p:nvPr/>
          </p:nvGrpSpPr>
          <p:grpSpPr>
            <a:xfrm>
              <a:off x="4826355" y="1901628"/>
              <a:ext cx="1633751" cy="2451898"/>
              <a:chOff x="4826355" y="1901628"/>
              <a:chExt cx="1633751" cy="2451898"/>
            </a:xfrm>
          </p:grpSpPr>
          <p:cxnSp>
            <p:nvCxnSpPr>
              <p:cNvPr id="7" name="Gerader Verbinder 6">
                <a:extLst>
                  <a:ext uri="{FF2B5EF4-FFF2-40B4-BE49-F238E27FC236}">
                    <a16:creationId xmlns:a16="http://schemas.microsoft.com/office/drawing/2014/main" id="{8D8122C6-DEC1-D1DC-7871-517A0CE1B167}"/>
                  </a:ext>
                </a:extLst>
              </p:cNvPr>
              <p:cNvCxnSpPr>
                <a:cxnSpLocks/>
              </p:cNvCxnSpPr>
              <p:nvPr/>
            </p:nvCxnSpPr>
            <p:spPr>
              <a:xfrm>
                <a:off x="5398182" y="3509010"/>
                <a:ext cx="457200" cy="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Rechteck 14">
                <a:extLst>
                  <a:ext uri="{FF2B5EF4-FFF2-40B4-BE49-F238E27FC236}">
                    <a16:creationId xmlns:a16="http://schemas.microsoft.com/office/drawing/2014/main" id="{6ED04FA3-2C13-3FA7-FFE4-CAF8B1DCFDCA}"/>
                  </a:ext>
                </a:extLst>
              </p:cNvPr>
              <p:cNvSpPr/>
              <p:nvPr/>
            </p:nvSpPr>
            <p:spPr>
              <a:xfrm>
                <a:off x="5223510" y="2891790"/>
                <a:ext cx="174672"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feld 15">
                <a:extLst>
                  <a:ext uri="{FF2B5EF4-FFF2-40B4-BE49-F238E27FC236}">
                    <a16:creationId xmlns:a16="http://schemas.microsoft.com/office/drawing/2014/main" id="{4545A0AA-9D3C-D601-D955-D24319E6A433}"/>
                  </a:ext>
                </a:extLst>
              </p:cNvPr>
              <p:cNvSpPr txBox="1"/>
              <p:nvPr/>
            </p:nvSpPr>
            <p:spPr>
              <a:xfrm>
                <a:off x="4826355" y="1901628"/>
                <a:ext cx="377026" cy="769441"/>
              </a:xfrm>
              <a:prstGeom prst="rect">
                <a:avLst/>
              </a:prstGeom>
              <a:noFill/>
            </p:spPr>
            <p:txBody>
              <a:bodyPr wrap="none" rtlCol="0">
                <a:spAutoFit/>
              </a:bodyPr>
              <a:lstStyle/>
              <a:p>
                <a:r>
                  <a:rPr lang="de-DE" sz="4400" dirty="0">
                    <a:solidFill>
                      <a:srgbClr val="FF0000"/>
                    </a:solidFill>
                  </a:rPr>
                  <a:t>-</a:t>
                </a:r>
                <a:endParaRPr lang="en-GB" sz="4400" dirty="0">
                  <a:solidFill>
                    <a:srgbClr val="FF0000"/>
                  </a:solidFill>
                </a:endParaRPr>
              </a:p>
            </p:txBody>
          </p:sp>
          <p:sp>
            <p:nvSpPr>
              <p:cNvPr id="17" name="Textfeld 16">
                <a:extLst>
                  <a:ext uri="{FF2B5EF4-FFF2-40B4-BE49-F238E27FC236}">
                    <a16:creationId xmlns:a16="http://schemas.microsoft.com/office/drawing/2014/main" id="{7213B5D6-E087-40B9-962B-8D914129132F}"/>
                  </a:ext>
                </a:extLst>
              </p:cNvPr>
              <p:cNvSpPr txBox="1"/>
              <p:nvPr/>
            </p:nvSpPr>
            <p:spPr>
              <a:xfrm>
                <a:off x="5974076" y="3584085"/>
                <a:ext cx="486030" cy="769441"/>
              </a:xfrm>
              <a:prstGeom prst="rect">
                <a:avLst/>
              </a:prstGeom>
              <a:noFill/>
            </p:spPr>
            <p:txBody>
              <a:bodyPr wrap="none" rtlCol="0">
                <a:spAutoFit/>
              </a:bodyPr>
              <a:lstStyle/>
              <a:p>
                <a:r>
                  <a:rPr lang="de-DE" sz="4400" dirty="0">
                    <a:solidFill>
                      <a:srgbClr val="0070C0"/>
                    </a:solidFill>
                  </a:rPr>
                  <a:t>+</a:t>
                </a:r>
                <a:endParaRPr lang="en-GB" sz="4400" dirty="0">
                  <a:solidFill>
                    <a:srgbClr val="0070C0"/>
                  </a:solidFill>
                </a:endParaRPr>
              </a:p>
            </p:txBody>
          </p:sp>
        </p:grpSp>
      </p:grpSp>
      <p:sp>
        <p:nvSpPr>
          <p:cNvPr id="20" name="Ellipse 19">
            <a:extLst>
              <a:ext uri="{FF2B5EF4-FFF2-40B4-BE49-F238E27FC236}">
                <a16:creationId xmlns:a16="http://schemas.microsoft.com/office/drawing/2014/main" id="{92920ED5-0F2B-EBC4-DFC4-1F0F4F035334}"/>
              </a:ext>
            </a:extLst>
          </p:cNvPr>
          <p:cNvSpPr/>
          <p:nvPr/>
        </p:nvSpPr>
        <p:spPr>
          <a:xfrm>
            <a:off x="3642530" y="2112002"/>
            <a:ext cx="3962956" cy="2633995"/>
          </a:xfrm>
          <a:prstGeom prst="ellipse">
            <a:avLst/>
          </a:prstGeom>
          <a:noFill/>
          <a:ln w="762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79098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92C7E-1980-A6D4-BE5B-ABA1B3490C3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C3FA347-FEF1-E1ED-CBD9-E844C0EE064F}"/>
              </a:ext>
            </a:extLst>
          </p:cNvPr>
          <p:cNvSpPr>
            <a:spLocks noGrp="1"/>
          </p:cNvSpPr>
          <p:nvPr>
            <p:ph type="title"/>
          </p:nvPr>
        </p:nvSpPr>
        <p:spPr/>
        <p:txBody>
          <a:bodyPr/>
          <a:lstStyle/>
          <a:p>
            <a:r>
              <a:rPr lang="de-DE" dirty="0"/>
              <a:t>The </a:t>
            </a:r>
            <a:r>
              <a:rPr lang="de-DE" dirty="0" err="1"/>
              <a:t>peptide</a:t>
            </a:r>
            <a:r>
              <a:rPr lang="de-DE" dirty="0"/>
              <a:t> </a:t>
            </a:r>
            <a:r>
              <a:rPr lang="de-DE" dirty="0" err="1"/>
              <a:t>bond</a:t>
            </a:r>
            <a:r>
              <a:rPr lang="de-DE" dirty="0"/>
              <a:t>, cis </a:t>
            </a:r>
            <a:r>
              <a:rPr lang="de-DE" dirty="0" err="1"/>
              <a:t>or</a:t>
            </a:r>
            <a:r>
              <a:rPr lang="de-DE" dirty="0"/>
              <a:t> trans </a:t>
            </a:r>
            <a:r>
              <a:rPr lang="de-DE" dirty="0" err="1"/>
              <a:t>conformations</a:t>
            </a:r>
            <a:endParaRPr lang="en-GB" dirty="0"/>
          </a:p>
        </p:txBody>
      </p:sp>
      <p:pic>
        <p:nvPicPr>
          <p:cNvPr id="3" name="Grafik 2">
            <a:extLst>
              <a:ext uri="{FF2B5EF4-FFF2-40B4-BE49-F238E27FC236}">
                <a16:creationId xmlns:a16="http://schemas.microsoft.com/office/drawing/2014/main" id="{869057E5-FD6C-B3CB-A605-956F80B0F11A}"/>
              </a:ext>
            </a:extLst>
          </p:cNvPr>
          <p:cNvPicPr>
            <a:picLocks noChangeAspect="1"/>
          </p:cNvPicPr>
          <p:nvPr/>
        </p:nvPicPr>
        <p:blipFill>
          <a:blip r:embed="rId2"/>
          <a:stretch>
            <a:fillRect/>
          </a:stretch>
        </p:blipFill>
        <p:spPr>
          <a:xfrm>
            <a:off x="306611" y="2590734"/>
            <a:ext cx="5789389" cy="2988746"/>
          </a:xfrm>
          <a:prstGeom prst="rect">
            <a:avLst/>
          </a:prstGeom>
        </p:spPr>
      </p:pic>
      <p:pic>
        <p:nvPicPr>
          <p:cNvPr id="4" name="Grafik 3">
            <a:extLst>
              <a:ext uri="{FF2B5EF4-FFF2-40B4-BE49-F238E27FC236}">
                <a16:creationId xmlns:a16="http://schemas.microsoft.com/office/drawing/2014/main" id="{FF1954CE-7E45-D83F-7A37-FB065373E4DB}"/>
              </a:ext>
            </a:extLst>
          </p:cNvPr>
          <p:cNvPicPr>
            <a:picLocks noChangeAspect="1"/>
          </p:cNvPicPr>
          <p:nvPr/>
        </p:nvPicPr>
        <p:blipFill>
          <a:blip r:embed="rId2"/>
          <a:stretch>
            <a:fillRect/>
          </a:stretch>
        </p:blipFill>
        <p:spPr>
          <a:xfrm>
            <a:off x="6221182" y="2590734"/>
            <a:ext cx="5789389" cy="2988746"/>
          </a:xfrm>
          <a:prstGeom prst="rect">
            <a:avLst/>
          </a:prstGeom>
        </p:spPr>
      </p:pic>
      <p:pic>
        <p:nvPicPr>
          <p:cNvPr id="5" name="Grafik 4">
            <a:extLst>
              <a:ext uri="{FF2B5EF4-FFF2-40B4-BE49-F238E27FC236}">
                <a16:creationId xmlns:a16="http://schemas.microsoft.com/office/drawing/2014/main" id="{5A636C61-98E4-97C3-F0D4-F8167154ADFC}"/>
              </a:ext>
            </a:extLst>
          </p:cNvPr>
          <p:cNvPicPr>
            <a:picLocks noChangeAspect="1"/>
          </p:cNvPicPr>
          <p:nvPr/>
        </p:nvPicPr>
        <p:blipFill>
          <a:blip r:embed="rId2"/>
          <a:srcRect l="48480" t="12628" r="43246" b="65518"/>
          <a:stretch/>
        </p:blipFill>
        <p:spPr>
          <a:xfrm flipV="1">
            <a:off x="3106964" y="4012537"/>
            <a:ext cx="478972" cy="653144"/>
          </a:xfrm>
          <a:prstGeom prst="rect">
            <a:avLst/>
          </a:prstGeom>
        </p:spPr>
      </p:pic>
      <p:sp>
        <p:nvSpPr>
          <p:cNvPr id="6" name="Rechteck 5">
            <a:extLst>
              <a:ext uri="{FF2B5EF4-FFF2-40B4-BE49-F238E27FC236}">
                <a16:creationId xmlns:a16="http://schemas.microsoft.com/office/drawing/2014/main" id="{95A79F1E-91D0-B67E-9990-1111BEDC9FD7}"/>
              </a:ext>
            </a:extLst>
          </p:cNvPr>
          <p:cNvSpPr/>
          <p:nvPr/>
        </p:nvSpPr>
        <p:spPr>
          <a:xfrm>
            <a:off x="3201305" y="2931885"/>
            <a:ext cx="354695" cy="725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Ellipse 8">
            <a:extLst>
              <a:ext uri="{FF2B5EF4-FFF2-40B4-BE49-F238E27FC236}">
                <a16:creationId xmlns:a16="http://schemas.microsoft.com/office/drawing/2014/main" id="{B0B83ABE-42EA-8759-60C1-019F5585AA37}"/>
              </a:ext>
            </a:extLst>
          </p:cNvPr>
          <p:cNvSpPr/>
          <p:nvPr/>
        </p:nvSpPr>
        <p:spPr>
          <a:xfrm>
            <a:off x="7535724" y="2775370"/>
            <a:ext cx="2884540" cy="1970142"/>
          </a:xfrm>
          <a:prstGeom prst="ellipse">
            <a:avLst/>
          </a:prstGeom>
          <a:noFill/>
          <a:ln w="762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feld 9">
            <a:extLst>
              <a:ext uri="{FF2B5EF4-FFF2-40B4-BE49-F238E27FC236}">
                <a16:creationId xmlns:a16="http://schemas.microsoft.com/office/drawing/2014/main" id="{12943F0C-33F4-053D-C7DA-946DBC1D18C7}"/>
              </a:ext>
            </a:extLst>
          </p:cNvPr>
          <p:cNvSpPr txBox="1"/>
          <p:nvPr/>
        </p:nvSpPr>
        <p:spPr>
          <a:xfrm>
            <a:off x="8636002" y="5108416"/>
            <a:ext cx="732893" cy="584775"/>
          </a:xfrm>
          <a:prstGeom prst="rect">
            <a:avLst/>
          </a:prstGeom>
          <a:noFill/>
        </p:spPr>
        <p:txBody>
          <a:bodyPr wrap="none" rtlCol="0">
            <a:spAutoFit/>
          </a:bodyPr>
          <a:lstStyle/>
          <a:p>
            <a:r>
              <a:rPr lang="de-DE" sz="3200" b="1" dirty="0"/>
              <a:t>cis</a:t>
            </a:r>
            <a:endParaRPr lang="en-GB" sz="3200" b="1" dirty="0"/>
          </a:p>
        </p:txBody>
      </p:sp>
      <p:sp>
        <p:nvSpPr>
          <p:cNvPr id="11" name="Textfeld 10">
            <a:extLst>
              <a:ext uri="{FF2B5EF4-FFF2-40B4-BE49-F238E27FC236}">
                <a16:creationId xmlns:a16="http://schemas.microsoft.com/office/drawing/2014/main" id="{64BF5997-801B-AB85-E02F-8C874F22BA91}"/>
              </a:ext>
            </a:extLst>
          </p:cNvPr>
          <p:cNvSpPr txBox="1"/>
          <p:nvPr/>
        </p:nvSpPr>
        <p:spPr>
          <a:xfrm>
            <a:off x="2410558" y="5108417"/>
            <a:ext cx="1145442" cy="584775"/>
          </a:xfrm>
          <a:prstGeom prst="rect">
            <a:avLst/>
          </a:prstGeom>
          <a:noFill/>
        </p:spPr>
        <p:txBody>
          <a:bodyPr wrap="none" rtlCol="0">
            <a:spAutoFit/>
          </a:bodyPr>
          <a:lstStyle/>
          <a:p>
            <a:r>
              <a:rPr lang="de-DE" sz="3200" b="1" dirty="0"/>
              <a:t>trans</a:t>
            </a:r>
            <a:endParaRPr lang="en-GB" sz="3200" b="1" dirty="0"/>
          </a:p>
        </p:txBody>
      </p:sp>
      <p:pic>
        <p:nvPicPr>
          <p:cNvPr id="12" name="Grafik 11">
            <a:extLst>
              <a:ext uri="{FF2B5EF4-FFF2-40B4-BE49-F238E27FC236}">
                <a16:creationId xmlns:a16="http://schemas.microsoft.com/office/drawing/2014/main" id="{2B891DE0-7174-9114-6061-916948220DEC}"/>
              </a:ext>
            </a:extLst>
          </p:cNvPr>
          <p:cNvPicPr>
            <a:picLocks noChangeAspect="1"/>
          </p:cNvPicPr>
          <p:nvPr/>
        </p:nvPicPr>
        <p:blipFill>
          <a:blip r:embed="rId2"/>
          <a:srcRect l="62486" t="63588" r="31497" b="21073"/>
          <a:stretch/>
        </p:blipFill>
        <p:spPr>
          <a:xfrm>
            <a:off x="3944620" y="2782446"/>
            <a:ext cx="348344" cy="458464"/>
          </a:xfrm>
          <a:prstGeom prst="rect">
            <a:avLst/>
          </a:prstGeom>
        </p:spPr>
      </p:pic>
      <p:pic>
        <p:nvPicPr>
          <p:cNvPr id="14" name="Grafik 13">
            <a:extLst>
              <a:ext uri="{FF2B5EF4-FFF2-40B4-BE49-F238E27FC236}">
                <a16:creationId xmlns:a16="http://schemas.microsoft.com/office/drawing/2014/main" id="{EE6C9927-2824-0E04-04CE-91DFC4E0854C}"/>
              </a:ext>
            </a:extLst>
          </p:cNvPr>
          <p:cNvPicPr>
            <a:picLocks noChangeAspect="1"/>
          </p:cNvPicPr>
          <p:nvPr/>
        </p:nvPicPr>
        <p:blipFill>
          <a:blip r:embed="rId2"/>
          <a:srcRect l="62394" t="2311" r="30632" b="80251"/>
          <a:stretch/>
        </p:blipFill>
        <p:spPr>
          <a:xfrm>
            <a:off x="3916911" y="4285277"/>
            <a:ext cx="403762" cy="521195"/>
          </a:xfrm>
          <a:prstGeom prst="rect">
            <a:avLst/>
          </a:prstGeom>
        </p:spPr>
      </p:pic>
      <p:sp>
        <p:nvSpPr>
          <p:cNvPr id="8" name="Ellipse 7">
            <a:extLst>
              <a:ext uri="{FF2B5EF4-FFF2-40B4-BE49-F238E27FC236}">
                <a16:creationId xmlns:a16="http://schemas.microsoft.com/office/drawing/2014/main" id="{469EDC2A-B664-78F1-2813-E9DE54D702A5}"/>
              </a:ext>
            </a:extLst>
          </p:cNvPr>
          <p:cNvSpPr/>
          <p:nvPr/>
        </p:nvSpPr>
        <p:spPr>
          <a:xfrm>
            <a:off x="1664694" y="2797138"/>
            <a:ext cx="2884540" cy="1970142"/>
          </a:xfrm>
          <a:prstGeom prst="ellipse">
            <a:avLst/>
          </a:prstGeom>
          <a:noFill/>
          <a:ln w="762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91781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EEA05-D20A-E816-88CA-5868CF6A0C1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6751B8D-7F2C-7A27-FE3E-04E71E3CDB16}"/>
              </a:ext>
            </a:extLst>
          </p:cNvPr>
          <p:cNvSpPr>
            <a:spLocks noGrp="1"/>
          </p:cNvSpPr>
          <p:nvPr>
            <p:ph type="title"/>
          </p:nvPr>
        </p:nvSpPr>
        <p:spPr/>
        <p:txBody>
          <a:bodyPr/>
          <a:lstStyle/>
          <a:p>
            <a:r>
              <a:rPr lang="de-DE" dirty="0"/>
              <a:t>The </a:t>
            </a:r>
            <a:r>
              <a:rPr lang="de-DE" dirty="0" err="1"/>
              <a:t>peptide</a:t>
            </a:r>
            <a:r>
              <a:rPr lang="de-DE" dirty="0"/>
              <a:t> </a:t>
            </a:r>
            <a:r>
              <a:rPr lang="de-DE" dirty="0" err="1"/>
              <a:t>bond</a:t>
            </a:r>
            <a:r>
              <a:rPr lang="de-DE" dirty="0"/>
              <a:t>, cis </a:t>
            </a:r>
            <a:r>
              <a:rPr lang="de-DE" dirty="0" err="1"/>
              <a:t>or</a:t>
            </a:r>
            <a:r>
              <a:rPr lang="de-DE" dirty="0"/>
              <a:t> trans </a:t>
            </a:r>
            <a:r>
              <a:rPr lang="de-DE" dirty="0" err="1"/>
              <a:t>conformations</a:t>
            </a:r>
            <a:endParaRPr lang="en-GB" dirty="0"/>
          </a:p>
        </p:txBody>
      </p:sp>
      <p:pic>
        <p:nvPicPr>
          <p:cNvPr id="7" name="Picture 9" descr="http://openlearn.open.ac.uk/file.php/4238/!via/oucontent/course/482/s377book1chapter3_f003hi.small.jpg">
            <a:extLst>
              <a:ext uri="{FF2B5EF4-FFF2-40B4-BE49-F238E27FC236}">
                <a16:creationId xmlns:a16="http://schemas.microsoft.com/office/drawing/2014/main" id="{8BCFA66F-ECC7-3728-519C-2FDAF58B7A17}"/>
              </a:ext>
            </a:extLst>
          </p:cNvPr>
          <p:cNvPicPr>
            <a:picLocks noChangeAspect="1" noChangeArrowheads="1"/>
          </p:cNvPicPr>
          <p:nvPr/>
        </p:nvPicPr>
        <p:blipFill>
          <a:blip r:embed="rId2" cstate="print"/>
          <a:srcRect/>
          <a:stretch>
            <a:fillRect/>
          </a:stretch>
        </p:blipFill>
        <p:spPr bwMode="auto">
          <a:xfrm>
            <a:off x="1961519" y="1434176"/>
            <a:ext cx="8081642" cy="5152020"/>
          </a:xfrm>
          <a:prstGeom prst="rect">
            <a:avLst/>
          </a:prstGeom>
          <a:noFill/>
          <a:ln w="9525">
            <a:noFill/>
            <a:miter lim="800000"/>
            <a:headEnd/>
            <a:tailEnd/>
          </a:ln>
        </p:spPr>
      </p:pic>
      <p:sp>
        <p:nvSpPr>
          <p:cNvPr id="13" name="Text Box 5">
            <a:extLst>
              <a:ext uri="{FF2B5EF4-FFF2-40B4-BE49-F238E27FC236}">
                <a16:creationId xmlns:a16="http://schemas.microsoft.com/office/drawing/2014/main" id="{093711E2-0E3E-A39E-242C-2C0CA75D7099}"/>
              </a:ext>
            </a:extLst>
          </p:cNvPr>
          <p:cNvSpPr txBox="1">
            <a:spLocks noChangeArrowheads="1"/>
          </p:cNvSpPr>
          <p:nvPr/>
        </p:nvSpPr>
        <p:spPr bwMode="auto">
          <a:xfrm>
            <a:off x="3693795" y="4733249"/>
            <a:ext cx="3606166" cy="641350"/>
          </a:xfrm>
          <a:prstGeom prst="rect">
            <a:avLst/>
          </a:prstGeom>
          <a:noFill/>
          <a:ln w="12700">
            <a:noFill/>
            <a:miter lim="800000"/>
            <a:headEnd type="none" w="sm" len="sm"/>
            <a:tailEnd type="none" w="sm" len="sm"/>
          </a:ln>
        </p:spPr>
        <p:txBody>
          <a:bodyPr wrap="square">
            <a:spAutoFit/>
          </a:bodyPr>
          <a:lstStyle/>
          <a:p>
            <a:pPr>
              <a:spcBef>
                <a:spcPct val="50000"/>
              </a:spcBef>
            </a:pPr>
            <a:r>
              <a:rPr lang="pt-BR" sz="3600" dirty="0">
                <a:latin typeface="Calibri" pitchFamily="34" charset="0"/>
              </a:rPr>
              <a:t>    </a:t>
            </a:r>
            <a:r>
              <a:rPr lang="pt-BR" sz="3600" dirty="0">
                <a:solidFill>
                  <a:srgbClr val="000000"/>
                </a:solidFill>
                <a:latin typeface="Calibri" pitchFamily="34" charset="0"/>
              </a:rPr>
              <a:t>     </a:t>
            </a:r>
            <a:r>
              <a:rPr lang="pt-BR" sz="2800" b="1" i="1" dirty="0">
                <a:solidFill>
                  <a:srgbClr val="000000"/>
                </a:solidFill>
                <a:latin typeface="Calibri" pitchFamily="34" charset="0"/>
              </a:rPr>
              <a:t>Trans</a:t>
            </a:r>
            <a:r>
              <a:rPr lang="pt-BR" sz="2800" b="1" i="1" dirty="0">
                <a:latin typeface="Calibri" pitchFamily="34" charset="0"/>
              </a:rPr>
              <a:t>             </a:t>
            </a:r>
            <a:r>
              <a:rPr lang="pt-BR" sz="2800" b="1" i="1" dirty="0">
                <a:solidFill>
                  <a:srgbClr val="000000"/>
                </a:solidFill>
                <a:latin typeface="Calibri" pitchFamily="34" charset="0"/>
              </a:rPr>
              <a:t>Cis</a:t>
            </a:r>
            <a:endParaRPr lang="en-US" sz="2800" b="1" i="1" dirty="0">
              <a:solidFill>
                <a:srgbClr val="000000"/>
              </a:solidFill>
              <a:latin typeface="Calibri" pitchFamily="34" charset="0"/>
            </a:endParaRPr>
          </a:p>
        </p:txBody>
      </p:sp>
    </p:spTree>
    <p:extLst>
      <p:ext uri="{BB962C8B-B14F-4D97-AF65-F5344CB8AC3E}">
        <p14:creationId xmlns:p14="http://schemas.microsoft.com/office/powerpoint/2010/main" val="89855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12088-33BD-1144-3E35-EDF6A3048F4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BDEAEA2-EAE9-5B97-09E9-33AA48465ED7}"/>
              </a:ext>
            </a:extLst>
          </p:cNvPr>
          <p:cNvSpPr>
            <a:spLocks noGrp="1"/>
          </p:cNvSpPr>
          <p:nvPr>
            <p:ph type="title"/>
          </p:nvPr>
        </p:nvSpPr>
        <p:spPr/>
        <p:txBody>
          <a:bodyPr/>
          <a:lstStyle/>
          <a:p>
            <a:r>
              <a:rPr lang="de-DE" dirty="0"/>
              <a:t>The </a:t>
            </a:r>
            <a:r>
              <a:rPr lang="de-DE" dirty="0" err="1"/>
              <a:t>peptide</a:t>
            </a:r>
            <a:r>
              <a:rPr lang="de-DE" dirty="0"/>
              <a:t> </a:t>
            </a:r>
            <a:r>
              <a:rPr lang="de-DE" dirty="0" err="1"/>
              <a:t>bond</a:t>
            </a:r>
            <a:r>
              <a:rPr lang="de-DE" dirty="0"/>
              <a:t>, cis </a:t>
            </a:r>
            <a:r>
              <a:rPr lang="de-DE" dirty="0" err="1"/>
              <a:t>or</a:t>
            </a:r>
            <a:r>
              <a:rPr lang="de-DE" dirty="0"/>
              <a:t> trans </a:t>
            </a:r>
            <a:r>
              <a:rPr lang="de-DE" dirty="0" err="1"/>
              <a:t>conformations</a:t>
            </a:r>
            <a:endParaRPr lang="en-GB" dirty="0"/>
          </a:p>
        </p:txBody>
      </p:sp>
      <p:pic>
        <p:nvPicPr>
          <p:cNvPr id="7" name="Picture 9" descr="http://openlearn.open.ac.uk/file.php/4238/!via/oucontent/course/482/s377book1chapter3_f003hi.small.jpg">
            <a:extLst>
              <a:ext uri="{FF2B5EF4-FFF2-40B4-BE49-F238E27FC236}">
                <a16:creationId xmlns:a16="http://schemas.microsoft.com/office/drawing/2014/main" id="{182A19BC-B906-8E2C-E8A1-7582E5C36C4A}"/>
              </a:ext>
            </a:extLst>
          </p:cNvPr>
          <p:cNvPicPr>
            <a:picLocks noChangeAspect="1" noChangeArrowheads="1"/>
          </p:cNvPicPr>
          <p:nvPr/>
        </p:nvPicPr>
        <p:blipFill>
          <a:blip r:embed="rId2" cstate="print"/>
          <a:srcRect/>
          <a:stretch>
            <a:fillRect/>
          </a:stretch>
        </p:blipFill>
        <p:spPr bwMode="auto">
          <a:xfrm>
            <a:off x="1961519" y="1434176"/>
            <a:ext cx="8081642" cy="5152020"/>
          </a:xfrm>
          <a:prstGeom prst="rect">
            <a:avLst/>
          </a:prstGeom>
          <a:noFill/>
          <a:ln w="9525">
            <a:noFill/>
            <a:miter lim="800000"/>
            <a:headEnd/>
            <a:tailEnd/>
          </a:ln>
        </p:spPr>
      </p:pic>
      <p:cxnSp>
        <p:nvCxnSpPr>
          <p:cNvPr id="3" name="Straight Connector 82">
            <a:extLst>
              <a:ext uri="{FF2B5EF4-FFF2-40B4-BE49-F238E27FC236}">
                <a16:creationId xmlns:a16="http://schemas.microsoft.com/office/drawing/2014/main" id="{DEDD38EE-F090-6565-D0A3-8203991A7B0D}"/>
              </a:ext>
            </a:extLst>
          </p:cNvPr>
          <p:cNvCxnSpPr>
            <a:cxnSpLocks noChangeShapeType="1"/>
          </p:cNvCxnSpPr>
          <p:nvPr/>
        </p:nvCxnSpPr>
        <p:spPr bwMode="auto">
          <a:xfrm flipV="1">
            <a:off x="2705741" y="3429000"/>
            <a:ext cx="2536819" cy="496899"/>
          </a:xfrm>
          <a:prstGeom prst="line">
            <a:avLst/>
          </a:prstGeom>
          <a:noFill/>
          <a:ln w="38100" algn="ctr">
            <a:solidFill>
              <a:srgbClr val="330099"/>
            </a:solidFill>
            <a:round/>
            <a:headEnd type="none" w="sm" len="sm"/>
            <a:tailEnd type="none" w="sm" len="sm"/>
          </a:ln>
        </p:spPr>
      </p:cxnSp>
      <p:sp>
        <p:nvSpPr>
          <p:cNvPr id="4" name="TextBox 85">
            <a:extLst>
              <a:ext uri="{FF2B5EF4-FFF2-40B4-BE49-F238E27FC236}">
                <a16:creationId xmlns:a16="http://schemas.microsoft.com/office/drawing/2014/main" id="{CF1E01A2-F05A-7DB1-EC30-458F4A180307}"/>
              </a:ext>
            </a:extLst>
          </p:cNvPr>
          <p:cNvSpPr txBox="1">
            <a:spLocks noChangeArrowheads="1"/>
          </p:cNvSpPr>
          <p:nvPr/>
        </p:nvSpPr>
        <p:spPr bwMode="auto">
          <a:xfrm>
            <a:off x="4074160" y="3078480"/>
            <a:ext cx="1168400" cy="461962"/>
          </a:xfrm>
          <a:prstGeom prst="rect">
            <a:avLst/>
          </a:prstGeom>
          <a:noFill/>
          <a:ln w="9525">
            <a:noFill/>
            <a:miter lim="800000"/>
            <a:headEnd/>
            <a:tailEnd/>
          </a:ln>
        </p:spPr>
        <p:txBody>
          <a:bodyPr wrap="square">
            <a:spAutoFit/>
          </a:bodyPr>
          <a:lstStyle/>
          <a:p>
            <a:r>
              <a:rPr lang="pt-BR" sz="2400" b="1" dirty="0">
                <a:solidFill>
                  <a:srgbClr val="000000"/>
                </a:solidFill>
                <a:latin typeface="Calibri" pitchFamily="34" charset="0"/>
              </a:rPr>
              <a:t>3,84 Å</a:t>
            </a:r>
          </a:p>
        </p:txBody>
      </p:sp>
      <p:sp>
        <p:nvSpPr>
          <p:cNvPr id="6" name="Text Box 5">
            <a:extLst>
              <a:ext uri="{FF2B5EF4-FFF2-40B4-BE49-F238E27FC236}">
                <a16:creationId xmlns:a16="http://schemas.microsoft.com/office/drawing/2014/main" id="{379F1946-5D4A-8D14-2AC9-E9243B49F45C}"/>
              </a:ext>
            </a:extLst>
          </p:cNvPr>
          <p:cNvSpPr txBox="1">
            <a:spLocks noChangeArrowheads="1"/>
          </p:cNvSpPr>
          <p:nvPr/>
        </p:nvSpPr>
        <p:spPr bwMode="auto">
          <a:xfrm>
            <a:off x="3693795" y="4733249"/>
            <a:ext cx="3606166" cy="641350"/>
          </a:xfrm>
          <a:prstGeom prst="rect">
            <a:avLst/>
          </a:prstGeom>
          <a:noFill/>
          <a:ln w="12700">
            <a:noFill/>
            <a:miter lim="800000"/>
            <a:headEnd type="none" w="sm" len="sm"/>
            <a:tailEnd type="none" w="sm" len="sm"/>
          </a:ln>
        </p:spPr>
        <p:txBody>
          <a:bodyPr wrap="square">
            <a:spAutoFit/>
          </a:bodyPr>
          <a:lstStyle/>
          <a:p>
            <a:pPr>
              <a:spcBef>
                <a:spcPct val="50000"/>
              </a:spcBef>
            </a:pPr>
            <a:r>
              <a:rPr lang="pt-BR" sz="3600" dirty="0">
                <a:latin typeface="Calibri" pitchFamily="34" charset="0"/>
              </a:rPr>
              <a:t>    </a:t>
            </a:r>
            <a:r>
              <a:rPr lang="pt-BR" sz="3600" dirty="0">
                <a:solidFill>
                  <a:srgbClr val="000000"/>
                </a:solidFill>
                <a:latin typeface="Calibri" pitchFamily="34" charset="0"/>
              </a:rPr>
              <a:t>     </a:t>
            </a:r>
            <a:r>
              <a:rPr lang="pt-BR" sz="2800" b="1" i="1" dirty="0">
                <a:solidFill>
                  <a:srgbClr val="000000"/>
                </a:solidFill>
                <a:latin typeface="Calibri" pitchFamily="34" charset="0"/>
              </a:rPr>
              <a:t>Trans</a:t>
            </a:r>
            <a:r>
              <a:rPr lang="pt-BR" sz="2800" b="1" i="1" dirty="0">
                <a:latin typeface="Calibri" pitchFamily="34" charset="0"/>
              </a:rPr>
              <a:t>             </a:t>
            </a:r>
            <a:r>
              <a:rPr lang="pt-BR" sz="2800" b="1" i="1" dirty="0">
                <a:solidFill>
                  <a:srgbClr val="000000"/>
                </a:solidFill>
                <a:latin typeface="Calibri" pitchFamily="34" charset="0"/>
              </a:rPr>
              <a:t>Cis</a:t>
            </a:r>
            <a:endParaRPr lang="en-US" sz="2800" b="1" i="1" dirty="0">
              <a:solidFill>
                <a:srgbClr val="000000"/>
              </a:solidFill>
              <a:latin typeface="Calibri" pitchFamily="34" charset="0"/>
            </a:endParaRPr>
          </a:p>
        </p:txBody>
      </p:sp>
    </p:spTree>
    <p:extLst>
      <p:ext uri="{BB962C8B-B14F-4D97-AF65-F5344CB8AC3E}">
        <p14:creationId xmlns:p14="http://schemas.microsoft.com/office/powerpoint/2010/main" val="1943222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824E0-BC95-DF49-5D92-CA445D8001F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75B720C-4FF1-9456-829E-66A89AA768CA}"/>
              </a:ext>
            </a:extLst>
          </p:cNvPr>
          <p:cNvSpPr>
            <a:spLocks noGrp="1"/>
          </p:cNvSpPr>
          <p:nvPr>
            <p:ph type="title"/>
          </p:nvPr>
        </p:nvSpPr>
        <p:spPr>
          <a:xfrm>
            <a:off x="838200" y="365125"/>
            <a:ext cx="11003280" cy="1325563"/>
          </a:xfrm>
        </p:spPr>
        <p:txBody>
          <a:bodyPr/>
          <a:lstStyle/>
          <a:p>
            <a:r>
              <a:rPr lang="de-DE"/>
              <a:t>Between peptide planes are two torsion angles</a:t>
            </a:r>
            <a:endParaRPr lang="en-GB" dirty="0"/>
          </a:p>
        </p:txBody>
      </p:sp>
      <p:pic>
        <p:nvPicPr>
          <p:cNvPr id="5" name="Picture 2">
            <a:extLst>
              <a:ext uri="{FF2B5EF4-FFF2-40B4-BE49-F238E27FC236}">
                <a16:creationId xmlns:a16="http://schemas.microsoft.com/office/drawing/2014/main" id="{107D6172-8C9E-E6EE-9495-A9C0AA8874BC}"/>
              </a:ext>
            </a:extLst>
          </p:cNvPr>
          <p:cNvPicPr>
            <a:picLocks noChangeAspect="1" noChangeArrowheads="1"/>
          </p:cNvPicPr>
          <p:nvPr/>
        </p:nvPicPr>
        <p:blipFill>
          <a:blip r:embed="rId2" cstate="print"/>
          <a:srcRect/>
          <a:stretch>
            <a:fillRect/>
          </a:stretch>
        </p:blipFill>
        <p:spPr bwMode="auto">
          <a:xfrm>
            <a:off x="1748631" y="2235200"/>
            <a:ext cx="8694738" cy="2387600"/>
          </a:xfrm>
          <a:prstGeom prst="rect">
            <a:avLst/>
          </a:prstGeom>
          <a:noFill/>
          <a:ln w="9525">
            <a:noFill/>
            <a:miter lim="800000"/>
            <a:headEnd/>
            <a:tailEnd/>
          </a:ln>
        </p:spPr>
      </p:pic>
      <p:sp>
        <p:nvSpPr>
          <p:cNvPr id="8" name="Text Box 4">
            <a:extLst>
              <a:ext uri="{FF2B5EF4-FFF2-40B4-BE49-F238E27FC236}">
                <a16:creationId xmlns:a16="http://schemas.microsoft.com/office/drawing/2014/main" id="{20F01382-F042-86A8-2B14-127F7108693B}"/>
              </a:ext>
            </a:extLst>
          </p:cNvPr>
          <p:cNvSpPr txBox="1">
            <a:spLocks noChangeArrowheads="1"/>
          </p:cNvSpPr>
          <p:nvPr/>
        </p:nvSpPr>
        <p:spPr bwMode="auto">
          <a:xfrm>
            <a:off x="663740" y="5167312"/>
            <a:ext cx="11177740" cy="1015663"/>
          </a:xfrm>
          <a:prstGeom prst="rect">
            <a:avLst/>
          </a:prstGeom>
          <a:noFill/>
          <a:ln w="9525">
            <a:noFill/>
            <a:miter lim="800000"/>
            <a:headEnd/>
            <a:tailEnd/>
          </a:ln>
        </p:spPr>
        <p:txBody>
          <a:bodyPr wrap="none">
            <a:spAutoFit/>
          </a:bodyPr>
          <a:lstStyle/>
          <a:p>
            <a:r>
              <a:rPr lang="pt-BR" sz="2800">
                <a:latin typeface="Calibri" pitchFamily="34" charset="0"/>
              </a:rPr>
              <a:t>Only the</a:t>
            </a:r>
            <a:r>
              <a:rPr lang="pt-BR" sz="3200">
                <a:latin typeface="Calibri" pitchFamily="34" charset="0"/>
              </a:rPr>
              <a:t> </a:t>
            </a:r>
            <a:r>
              <a:rPr lang="pt-BR" sz="3200">
                <a:latin typeface="Symbol" pitchFamily="18" charset="2"/>
              </a:rPr>
              <a:t>f</a:t>
            </a:r>
            <a:r>
              <a:rPr lang="pt-BR" sz="3200">
                <a:latin typeface="Calibri" pitchFamily="34" charset="0"/>
              </a:rPr>
              <a:t> and </a:t>
            </a:r>
            <a:r>
              <a:rPr lang="pt-BR" sz="3200">
                <a:latin typeface="Symbol" pitchFamily="18" charset="2"/>
              </a:rPr>
              <a:t>y</a:t>
            </a:r>
            <a:r>
              <a:rPr lang="pt-BR" sz="3200">
                <a:latin typeface="Calibri" pitchFamily="34" charset="0"/>
              </a:rPr>
              <a:t> </a:t>
            </a:r>
            <a:r>
              <a:rPr lang="pt-BR" sz="2800">
                <a:latin typeface="Calibri" pitchFamily="34" charset="0"/>
              </a:rPr>
              <a:t>angles are free to rotate</a:t>
            </a:r>
          </a:p>
          <a:p>
            <a:r>
              <a:rPr lang="pt-BR" sz="2800">
                <a:latin typeface="Calibri" pitchFamily="34" charset="0"/>
              </a:rPr>
              <a:t>And the positions of the main-chain atoms can be entirely defined by them.</a:t>
            </a:r>
            <a:endParaRPr lang="en-US" sz="3200" dirty="0">
              <a:latin typeface="Calibri" pitchFamily="34" charset="0"/>
            </a:endParaRPr>
          </a:p>
        </p:txBody>
      </p:sp>
      <p:pic>
        <p:nvPicPr>
          <p:cNvPr id="3" name="Picture 4" descr="FIG2_5B">
            <a:extLst>
              <a:ext uri="{FF2B5EF4-FFF2-40B4-BE49-F238E27FC236}">
                <a16:creationId xmlns:a16="http://schemas.microsoft.com/office/drawing/2014/main" id="{35D9C7DE-D1D3-CAF4-2185-DFEC5408AB79}"/>
              </a:ext>
            </a:extLst>
          </p:cNvPr>
          <p:cNvPicPr>
            <a:picLocks noChangeAspect="1" noChangeArrowheads="1"/>
          </p:cNvPicPr>
          <p:nvPr/>
        </p:nvPicPr>
        <p:blipFill>
          <a:blip r:embed="rId3" cstate="print"/>
          <a:srcRect l="69832" t="85359"/>
          <a:stretch/>
        </p:blipFill>
        <p:spPr bwMode="auto">
          <a:xfrm>
            <a:off x="9727325" y="4690864"/>
            <a:ext cx="1920931" cy="408384"/>
          </a:xfrm>
          <a:prstGeom prst="rect">
            <a:avLst/>
          </a:prstGeom>
          <a:noFill/>
          <a:ln w="9525">
            <a:noFill/>
            <a:miter lim="800000"/>
            <a:headEnd/>
            <a:tailEnd/>
          </a:ln>
        </p:spPr>
      </p:pic>
    </p:spTree>
    <p:extLst>
      <p:ext uri="{BB962C8B-B14F-4D97-AF65-F5344CB8AC3E}">
        <p14:creationId xmlns:p14="http://schemas.microsoft.com/office/powerpoint/2010/main" val="2951336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27DFF-BA9B-1371-624A-B4C10997E22E}"/>
              </a:ext>
            </a:extLst>
          </p:cNvPr>
          <p:cNvSpPr>
            <a:spLocks noGrp="1"/>
          </p:cNvSpPr>
          <p:nvPr>
            <p:ph type="title"/>
          </p:nvPr>
        </p:nvSpPr>
        <p:spPr/>
        <p:txBody>
          <a:bodyPr/>
          <a:lstStyle/>
          <a:p>
            <a:r>
              <a:rPr lang="en-DE" dirty="0"/>
              <a:t>Programme</a:t>
            </a:r>
          </a:p>
        </p:txBody>
      </p:sp>
      <p:sp>
        <p:nvSpPr>
          <p:cNvPr id="3" name="Content Placeholder 2">
            <a:extLst>
              <a:ext uri="{FF2B5EF4-FFF2-40B4-BE49-F238E27FC236}">
                <a16:creationId xmlns:a16="http://schemas.microsoft.com/office/drawing/2014/main" id="{4957AC67-CF51-74D0-F57E-2C80C5707D9E}"/>
              </a:ext>
            </a:extLst>
          </p:cNvPr>
          <p:cNvSpPr>
            <a:spLocks noGrp="1"/>
          </p:cNvSpPr>
          <p:nvPr>
            <p:ph idx="1"/>
          </p:nvPr>
        </p:nvSpPr>
        <p:spPr/>
        <p:txBody>
          <a:bodyPr>
            <a:normAutofit/>
          </a:bodyPr>
          <a:lstStyle/>
          <a:p>
            <a:pPr marL="0" indent="0" algn="l">
              <a:spcAft>
                <a:spcPts val="800"/>
              </a:spcAft>
              <a:buNone/>
            </a:pPr>
            <a:r>
              <a:rPr lang="en-GB" sz="1800" b="1" i="0" u="none" strike="noStrike" dirty="0">
                <a:solidFill>
                  <a:srgbClr val="000000"/>
                </a:solidFill>
                <a:effectLst/>
                <a:latin typeface="Calibri" panose="020F0502020204030204" pitchFamily="34" charset="0"/>
              </a:rPr>
              <a:t>Monday 10</a:t>
            </a:r>
            <a:r>
              <a:rPr lang="en-GB" sz="1800" b="1" i="0" u="none" strike="noStrike" baseline="30000" dirty="0">
                <a:solidFill>
                  <a:srgbClr val="000000"/>
                </a:solidFill>
                <a:effectLst/>
                <a:latin typeface="Calibri" panose="020F0502020204030204" pitchFamily="34" charset="0"/>
              </a:rPr>
              <a:t>th</a:t>
            </a:r>
            <a:r>
              <a:rPr lang="en-GB" sz="1800" b="0" i="0" u="none" strike="noStrike" dirty="0">
                <a:solidFill>
                  <a:srgbClr val="000000"/>
                </a:solidFill>
                <a:effectLst/>
                <a:latin typeface="Calibri" panose="020F0502020204030204" pitchFamily="34" charset="0"/>
              </a:rPr>
              <a:t>                  13:00 – 17:00 – Welcome to the </a:t>
            </a:r>
            <a:r>
              <a:rPr lang="en-GB" sz="1800" b="0" i="0" u="none" strike="noStrike" dirty="0">
                <a:solidFill>
                  <a:srgbClr val="070706"/>
                </a:solidFill>
                <a:effectLst/>
                <a:latin typeface="Calibri" panose="020F0502020204030204" pitchFamily="34" charset="0"/>
              </a:rPr>
              <a:t>workshop</a:t>
            </a:r>
            <a:r>
              <a:rPr lang="en-GB" sz="1800" b="0" i="0" u="none" strike="noStrike" dirty="0">
                <a:solidFill>
                  <a:srgbClr val="000000"/>
                </a:solidFill>
                <a:effectLst/>
                <a:latin typeface="Calibri" panose="020F0502020204030204" pitchFamily="34" charset="0"/>
              </a:rPr>
              <a:t>, physics in biology, introduction to protein 				structure with atomic models</a:t>
            </a:r>
          </a:p>
          <a:p>
            <a:pPr marL="0" indent="0" algn="l">
              <a:spcAft>
                <a:spcPts val="800"/>
              </a:spcAft>
              <a:buNone/>
            </a:pPr>
            <a:endParaRPr lang="en-GB" sz="1800" b="1" i="0" u="none" strike="noStrike" dirty="0">
              <a:solidFill>
                <a:srgbClr val="000000"/>
              </a:solidFill>
              <a:effectLst/>
              <a:latin typeface="Calibri" panose="020F0502020204030204" pitchFamily="34" charset="0"/>
            </a:endParaRPr>
          </a:p>
          <a:p>
            <a:pPr marL="0" indent="0" algn="l">
              <a:spcAft>
                <a:spcPts val="800"/>
              </a:spcAft>
              <a:buNone/>
            </a:pPr>
            <a:r>
              <a:rPr lang="en-GB" sz="1800" b="1" i="0" u="none" strike="noStrike" dirty="0">
                <a:solidFill>
                  <a:srgbClr val="000000"/>
                </a:solidFill>
                <a:effectLst/>
                <a:latin typeface="Calibri" panose="020F0502020204030204" pitchFamily="34" charset="0"/>
              </a:rPr>
              <a:t>Tuesday 11</a:t>
            </a:r>
            <a:r>
              <a:rPr lang="en-GB" sz="1800" b="1" i="0" u="none" strike="noStrike" baseline="30000" dirty="0">
                <a:solidFill>
                  <a:srgbClr val="000000"/>
                </a:solidFill>
                <a:effectLst/>
                <a:latin typeface="Calibri" panose="020F0502020204030204" pitchFamily="34" charset="0"/>
              </a:rPr>
              <a:t>th</a:t>
            </a:r>
            <a:r>
              <a:rPr lang="en-GB" sz="1800" b="0" i="0" u="none" strike="noStrike" dirty="0">
                <a:solidFill>
                  <a:srgbClr val="000000"/>
                </a:solidFill>
                <a:effectLst/>
                <a:latin typeface="Calibri" panose="020F0502020204030204" pitchFamily="34" charset="0"/>
              </a:rPr>
              <a:t>                  08:30 – 12:00 – Introduction to protein thermodynamics</a:t>
            </a:r>
          </a:p>
          <a:p>
            <a:pPr marL="0" indent="0" algn="l">
              <a:spcAft>
                <a:spcPts val="800"/>
              </a:spcAft>
              <a:buNone/>
            </a:pPr>
            <a:r>
              <a:rPr lang="en-GB" sz="1800" b="1" i="0" u="none" strike="noStrike" dirty="0">
                <a:solidFill>
                  <a:srgbClr val="000000"/>
                </a:solidFill>
                <a:effectLst/>
                <a:latin typeface="Calibri" panose="020F0502020204030204" pitchFamily="34" charset="0"/>
              </a:rPr>
              <a:t>Wednesday 12</a:t>
            </a:r>
            <a:r>
              <a:rPr lang="en-GB" sz="1800" b="1" i="0" u="none" strike="noStrike" baseline="30000" dirty="0">
                <a:solidFill>
                  <a:srgbClr val="000000"/>
                </a:solidFill>
                <a:effectLst/>
                <a:latin typeface="Calibri" panose="020F0502020204030204" pitchFamily="34" charset="0"/>
              </a:rPr>
              <a:t>th</a:t>
            </a:r>
            <a:r>
              <a:rPr lang="en-GB" sz="1800" b="0" i="0" u="none" strike="noStrike" dirty="0">
                <a:solidFill>
                  <a:srgbClr val="000000"/>
                </a:solidFill>
                <a:effectLst/>
                <a:latin typeface="Calibri" panose="020F0502020204030204" pitchFamily="34" charset="0"/>
              </a:rPr>
              <a:t>            08:30 – 12:00 – Continuing protein thermodynamics</a:t>
            </a:r>
          </a:p>
          <a:p>
            <a:pPr marL="914400" indent="0" algn="l">
              <a:spcAft>
                <a:spcPts val="800"/>
              </a:spcAft>
              <a:buNone/>
            </a:pPr>
            <a:r>
              <a:rPr lang="en-GB" sz="1800" b="0" i="0" u="none" strike="noStrike" dirty="0">
                <a:solidFill>
                  <a:srgbClr val="000000"/>
                </a:solidFill>
                <a:effectLst/>
                <a:latin typeface="Calibri" panose="020F0502020204030204" pitchFamily="34" charset="0"/>
              </a:rPr>
              <a:t>	      13:00 – 14:00 - Vavilov Seminar by Prof. </a:t>
            </a:r>
            <a:r>
              <a:rPr lang="en-GB" sz="1800" b="0" i="0" u="none" strike="noStrike" dirty="0" err="1">
                <a:solidFill>
                  <a:srgbClr val="000000"/>
                </a:solidFill>
                <a:effectLst/>
                <a:latin typeface="Calibri" panose="020F0502020204030204" pitchFamily="34" charset="0"/>
              </a:rPr>
              <a:t>Dr.</a:t>
            </a:r>
            <a:r>
              <a:rPr lang="en-GB" sz="1800" b="0" i="0" u="none" strike="noStrike" dirty="0">
                <a:solidFill>
                  <a:srgbClr val="000000"/>
                </a:solidFill>
                <a:effectLst/>
                <a:latin typeface="Calibri" panose="020F0502020204030204" pitchFamily="34" charset="0"/>
              </a:rPr>
              <a:t> Antônio José da Costa Filho</a:t>
            </a:r>
          </a:p>
          <a:p>
            <a:pPr marL="914400" indent="0" algn="l">
              <a:spcAft>
                <a:spcPts val="800"/>
              </a:spcAft>
              <a:buNone/>
            </a:pPr>
            <a:endParaRPr lang="en-GB" sz="1800" b="0" i="0" u="none" strike="noStrike" dirty="0">
              <a:solidFill>
                <a:srgbClr val="000000"/>
              </a:solidFill>
              <a:effectLst/>
              <a:latin typeface="Calibri" panose="020F0502020204030204" pitchFamily="34" charset="0"/>
            </a:endParaRPr>
          </a:p>
          <a:p>
            <a:pPr marL="0" indent="0" algn="l">
              <a:spcAft>
                <a:spcPts val="800"/>
              </a:spcAft>
              <a:buNone/>
            </a:pPr>
            <a:r>
              <a:rPr lang="en-GB" sz="1800" b="1" i="0" u="none" strike="noStrike" dirty="0">
                <a:solidFill>
                  <a:srgbClr val="000000"/>
                </a:solidFill>
                <a:effectLst/>
                <a:latin typeface="Calibri" panose="020F0502020204030204" pitchFamily="34" charset="0"/>
              </a:rPr>
              <a:t>Thursday 13</a:t>
            </a:r>
            <a:r>
              <a:rPr lang="en-GB" sz="1800" b="1" i="0" u="none" strike="noStrike" baseline="30000" dirty="0">
                <a:solidFill>
                  <a:srgbClr val="000000"/>
                </a:solidFill>
                <a:effectLst/>
                <a:latin typeface="Calibri" panose="020F0502020204030204" pitchFamily="34" charset="0"/>
              </a:rPr>
              <a:t>th</a:t>
            </a:r>
            <a:r>
              <a:rPr lang="en-GB" sz="1800" b="0" i="0" u="none" strike="noStrike" dirty="0">
                <a:solidFill>
                  <a:srgbClr val="000000"/>
                </a:solidFill>
                <a:effectLst/>
                <a:latin typeface="Calibri" panose="020F0502020204030204" pitchFamily="34" charset="0"/>
              </a:rPr>
              <a:t>                08:30 – 12:00 – </a:t>
            </a:r>
            <a:r>
              <a:rPr lang="en-GB" sz="1800" b="0" i="1" u="none" strike="noStrike" dirty="0">
                <a:solidFill>
                  <a:srgbClr val="000000"/>
                </a:solidFill>
                <a:effectLst/>
                <a:latin typeface="Calibri" panose="020F0502020204030204" pitchFamily="34" charset="0"/>
              </a:rPr>
              <a:t>In silico</a:t>
            </a:r>
            <a:r>
              <a:rPr lang="en-GB" sz="1800" b="0" i="0" u="none" strike="noStrike" dirty="0">
                <a:solidFill>
                  <a:srgbClr val="000000"/>
                </a:solidFill>
                <a:effectLst/>
                <a:latin typeface="Calibri" panose="020F0502020204030204" pitchFamily="34" charset="0"/>
              </a:rPr>
              <a:t> analyses of protein structure with </a:t>
            </a:r>
            <a:r>
              <a:rPr lang="en-GB" sz="1800" b="0" i="0" u="none" strike="noStrike" dirty="0" err="1">
                <a:solidFill>
                  <a:srgbClr val="000000"/>
                </a:solidFill>
                <a:effectLst/>
                <a:latin typeface="Calibri" panose="020F0502020204030204" pitchFamily="34" charset="0"/>
              </a:rPr>
              <a:t>PyMOL</a:t>
            </a:r>
            <a:r>
              <a:rPr lang="en-GB" sz="1800" b="0" i="0" u="none" strike="noStrike" dirty="0">
                <a:solidFill>
                  <a:srgbClr val="000000"/>
                </a:solidFill>
                <a:effectLst/>
                <a:latin typeface="Calibri" panose="020F0502020204030204" pitchFamily="34" charset="0"/>
              </a:rPr>
              <a:t>, AlphaFold3 				                prediction and docking</a:t>
            </a:r>
          </a:p>
          <a:p>
            <a:pPr marL="0" indent="0" algn="l">
              <a:spcAft>
                <a:spcPts val="800"/>
              </a:spcAft>
              <a:buNone/>
            </a:pPr>
            <a:r>
              <a:rPr lang="en-GB" sz="1800" b="1" i="0" u="none" strike="noStrike" dirty="0">
                <a:solidFill>
                  <a:srgbClr val="000000"/>
                </a:solidFill>
                <a:effectLst/>
                <a:latin typeface="Calibri" panose="020F0502020204030204" pitchFamily="34" charset="0"/>
              </a:rPr>
              <a:t>Friday 14</a:t>
            </a:r>
            <a:r>
              <a:rPr lang="en-GB" sz="1800" b="1" i="0" u="none" strike="noStrike" baseline="30000" dirty="0">
                <a:solidFill>
                  <a:srgbClr val="000000"/>
                </a:solidFill>
                <a:effectLst/>
                <a:latin typeface="Calibri" panose="020F0502020204030204" pitchFamily="34" charset="0"/>
              </a:rPr>
              <a:t>th</a:t>
            </a:r>
            <a:r>
              <a:rPr lang="en-GB" sz="1800" b="0" i="0" u="none" strike="noStrike" dirty="0">
                <a:solidFill>
                  <a:srgbClr val="000000"/>
                </a:solidFill>
                <a:effectLst/>
                <a:latin typeface="Calibri" panose="020F0502020204030204" pitchFamily="34" charset="0"/>
              </a:rPr>
              <a:t>                      08:30 – 12:00 – Molecular dynamics simulation</a:t>
            </a:r>
          </a:p>
        </p:txBody>
      </p:sp>
    </p:spTree>
    <p:extLst>
      <p:ext uri="{BB962C8B-B14F-4D97-AF65-F5344CB8AC3E}">
        <p14:creationId xmlns:p14="http://schemas.microsoft.com/office/powerpoint/2010/main" val="1172845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83CEE-B086-20DB-5BC3-48AE0EF51598}"/>
              </a:ext>
            </a:extLst>
          </p:cNvPr>
          <p:cNvSpPr>
            <a:spLocks noGrp="1"/>
          </p:cNvSpPr>
          <p:nvPr>
            <p:ph type="title"/>
          </p:nvPr>
        </p:nvSpPr>
        <p:spPr/>
        <p:txBody>
          <a:bodyPr/>
          <a:lstStyle/>
          <a:p>
            <a:r>
              <a:rPr lang="de-DE" dirty="0"/>
              <a:t>The </a:t>
            </a:r>
            <a:r>
              <a:rPr lang="de-DE" dirty="0" err="1"/>
              <a:t>Ramachandran</a:t>
            </a:r>
            <a:r>
              <a:rPr lang="de-DE" dirty="0"/>
              <a:t> </a:t>
            </a:r>
            <a:r>
              <a:rPr lang="de-DE" dirty="0" err="1"/>
              <a:t>plot</a:t>
            </a:r>
            <a:endParaRPr lang="en-GB" dirty="0"/>
          </a:p>
        </p:txBody>
      </p:sp>
      <p:pic>
        <p:nvPicPr>
          <p:cNvPr id="7" name="Grafik 6">
            <a:extLst>
              <a:ext uri="{FF2B5EF4-FFF2-40B4-BE49-F238E27FC236}">
                <a16:creationId xmlns:a16="http://schemas.microsoft.com/office/drawing/2014/main" id="{D0E2E074-D404-48F4-8CBF-8FBF26087674}"/>
              </a:ext>
            </a:extLst>
          </p:cNvPr>
          <p:cNvPicPr>
            <a:picLocks noChangeAspect="1"/>
          </p:cNvPicPr>
          <p:nvPr/>
        </p:nvPicPr>
        <p:blipFill>
          <a:blip r:embed="rId2"/>
          <a:stretch>
            <a:fillRect/>
          </a:stretch>
        </p:blipFill>
        <p:spPr>
          <a:xfrm>
            <a:off x="1136636" y="1690688"/>
            <a:ext cx="6169687" cy="5121084"/>
          </a:xfrm>
          <a:prstGeom prst="rect">
            <a:avLst/>
          </a:prstGeom>
        </p:spPr>
      </p:pic>
      <p:pic>
        <p:nvPicPr>
          <p:cNvPr id="8" name="Picture 2">
            <a:extLst>
              <a:ext uri="{FF2B5EF4-FFF2-40B4-BE49-F238E27FC236}">
                <a16:creationId xmlns:a16="http://schemas.microsoft.com/office/drawing/2014/main" id="{4E1DDDA8-C5F1-B534-30AE-6171FE7F86A0}"/>
              </a:ext>
            </a:extLst>
          </p:cNvPr>
          <p:cNvPicPr>
            <a:picLocks noChangeAspect="1" noChangeArrowheads="1"/>
          </p:cNvPicPr>
          <p:nvPr/>
        </p:nvPicPr>
        <p:blipFill>
          <a:blip r:embed="rId3" cstate="print"/>
          <a:srcRect l="38783" r="18099"/>
          <a:stretch/>
        </p:blipFill>
        <p:spPr bwMode="auto">
          <a:xfrm>
            <a:off x="7757158" y="2235200"/>
            <a:ext cx="3749041" cy="2387600"/>
          </a:xfrm>
          <a:prstGeom prst="rect">
            <a:avLst/>
          </a:prstGeom>
          <a:noFill/>
          <a:ln w="9525">
            <a:noFill/>
            <a:miter lim="800000"/>
            <a:headEnd/>
            <a:tailEnd/>
          </a:ln>
        </p:spPr>
      </p:pic>
      <p:pic>
        <p:nvPicPr>
          <p:cNvPr id="3" name="Picture 4" descr="FIG2_5B">
            <a:extLst>
              <a:ext uri="{FF2B5EF4-FFF2-40B4-BE49-F238E27FC236}">
                <a16:creationId xmlns:a16="http://schemas.microsoft.com/office/drawing/2014/main" id="{E1338227-300F-7954-B1E8-7F873C3683C5}"/>
              </a:ext>
            </a:extLst>
          </p:cNvPr>
          <p:cNvPicPr>
            <a:picLocks noChangeAspect="1" noChangeArrowheads="1"/>
          </p:cNvPicPr>
          <p:nvPr/>
        </p:nvPicPr>
        <p:blipFill>
          <a:blip r:embed="rId4" cstate="print"/>
          <a:srcRect l="69832" t="85359"/>
          <a:stretch/>
        </p:blipFill>
        <p:spPr bwMode="auto">
          <a:xfrm>
            <a:off x="9727325" y="4690864"/>
            <a:ext cx="1920931" cy="408384"/>
          </a:xfrm>
          <a:prstGeom prst="rect">
            <a:avLst/>
          </a:prstGeom>
          <a:noFill/>
          <a:ln w="9525">
            <a:noFill/>
            <a:miter lim="800000"/>
            <a:headEnd/>
            <a:tailEnd/>
          </a:ln>
        </p:spPr>
      </p:pic>
    </p:spTree>
    <p:extLst>
      <p:ext uri="{BB962C8B-B14F-4D97-AF65-F5344CB8AC3E}">
        <p14:creationId xmlns:p14="http://schemas.microsoft.com/office/powerpoint/2010/main" val="2365461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F436D56-7119-FD80-FBD0-DB999B6C60D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38201" y="889686"/>
            <a:ext cx="5317968" cy="5509698"/>
          </a:xfrm>
        </p:spPr>
      </p:pic>
      <p:sp>
        <p:nvSpPr>
          <p:cNvPr id="7" name="TextBox 6">
            <a:extLst>
              <a:ext uri="{FF2B5EF4-FFF2-40B4-BE49-F238E27FC236}">
                <a16:creationId xmlns:a16="http://schemas.microsoft.com/office/drawing/2014/main" id="{28A98E56-4AC6-4C40-88D9-4DEB9B9C91FF}"/>
              </a:ext>
            </a:extLst>
          </p:cNvPr>
          <p:cNvSpPr txBox="1"/>
          <p:nvPr/>
        </p:nvSpPr>
        <p:spPr>
          <a:xfrm>
            <a:off x="6746789" y="2026508"/>
            <a:ext cx="5103341" cy="3970318"/>
          </a:xfrm>
          <a:prstGeom prst="rect">
            <a:avLst/>
          </a:prstGeom>
          <a:noFill/>
        </p:spPr>
        <p:txBody>
          <a:bodyPr wrap="square" rtlCol="0">
            <a:spAutoFit/>
          </a:bodyPr>
          <a:lstStyle/>
          <a:p>
            <a:r>
              <a:rPr lang="en-DE" dirty="0"/>
              <a:t>Extended conformations have low probability and high energy</a:t>
            </a:r>
          </a:p>
          <a:p>
            <a:endParaRPr lang="en-DE" dirty="0"/>
          </a:p>
          <a:p>
            <a:r>
              <a:rPr lang="en-DE" dirty="0"/>
              <a:t>Globular conformations have a hydriphobic core</a:t>
            </a:r>
          </a:p>
          <a:p>
            <a:endParaRPr lang="en-GB" dirty="0"/>
          </a:p>
          <a:p>
            <a:r>
              <a:rPr lang="en-GB" dirty="0"/>
              <a:t>Lacking water, polar groups of the main chain make hydrogen bonds with each other, forming Secondary Structures (helices and sheets)</a:t>
            </a:r>
          </a:p>
          <a:p>
            <a:endParaRPr lang="en-GB" dirty="0"/>
          </a:p>
          <a:p>
            <a:r>
              <a:rPr lang="en-GB" dirty="0"/>
              <a:t>Secondary Structures arrange into motives and domains, which arrange into Tertiary Structures</a:t>
            </a:r>
          </a:p>
          <a:p>
            <a:endParaRPr lang="en-GB" dirty="0"/>
          </a:p>
          <a:p>
            <a:r>
              <a:rPr lang="en-GB" dirty="0"/>
              <a:t>Other protein chains arrange to form Quaternary Structures</a:t>
            </a:r>
            <a:endParaRPr lang="en-DE" dirty="0"/>
          </a:p>
        </p:txBody>
      </p:sp>
    </p:spTree>
    <p:extLst>
      <p:ext uri="{BB962C8B-B14F-4D97-AF65-F5344CB8AC3E}">
        <p14:creationId xmlns:p14="http://schemas.microsoft.com/office/powerpoint/2010/main" val="773954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3" descr="helice_cilindro"/>
          <p:cNvPicPr>
            <a:picLocks noGrp="1" noChangeAspect="1" noChangeArrowheads="1"/>
          </p:cNvPicPr>
          <p:nvPr>
            <p:ph idx="4294967295"/>
          </p:nvPr>
        </p:nvPicPr>
        <p:blipFill>
          <a:blip r:embed="rId2" cstate="print"/>
          <a:srcRect/>
          <a:stretch>
            <a:fillRect/>
          </a:stretch>
        </p:blipFill>
        <p:spPr>
          <a:xfrm>
            <a:off x="538250" y="1782280"/>
            <a:ext cx="1265398" cy="3927097"/>
          </a:xfrm>
        </p:spPr>
      </p:pic>
      <p:pic>
        <p:nvPicPr>
          <p:cNvPr id="27650" name="Picture 4" descr="helix"/>
          <p:cNvPicPr>
            <a:picLocks noChangeAspect="1" noChangeArrowheads="1"/>
          </p:cNvPicPr>
          <p:nvPr/>
        </p:nvPicPr>
        <p:blipFill>
          <a:blip r:embed="rId3" cstate="print"/>
          <a:srcRect/>
          <a:stretch>
            <a:fillRect/>
          </a:stretch>
        </p:blipFill>
        <p:spPr bwMode="auto">
          <a:xfrm>
            <a:off x="1866595" y="2046815"/>
            <a:ext cx="1189037" cy="3403482"/>
          </a:xfrm>
          <a:prstGeom prst="rect">
            <a:avLst/>
          </a:prstGeom>
          <a:noFill/>
          <a:ln w="9525">
            <a:noFill/>
            <a:miter lim="800000"/>
            <a:headEnd/>
            <a:tailEnd/>
          </a:ln>
        </p:spPr>
      </p:pic>
      <p:pic>
        <p:nvPicPr>
          <p:cNvPr id="27651" name="Picture 6" descr="antiparalela"/>
          <p:cNvPicPr>
            <a:picLocks noGrp="1" noChangeAspect="1" noChangeArrowheads="1"/>
          </p:cNvPicPr>
          <p:nvPr>
            <p:ph type="title"/>
          </p:nvPr>
        </p:nvPicPr>
        <p:blipFill>
          <a:blip r:embed="rId4" cstate="print"/>
          <a:srcRect/>
          <a:stretch>
            <a:fillRect/>
          </a:stretch>
        </p:blipFill>
        <p:spPr>
          <a:xfrm rot="19902857">
            <a:off x="4939764" y="2422456"/>
            <a:ext cx="3304771" cy="2705266"/>
          </a:xfrm>
        </p:spPr>
      </p:pic>
      <p:pic>
        <p:nvPicPr>
          <p:cNvPr id="27654" name="Picture 5" descr="paralela"/>
          <p:cNvPicPr>
            <a:picLocks noChangeAspect="1" noChangeArrowheads="1"/>
          </p:cNvPicPr>
          <p:nvPr/>
        </p:nvPicPr>
        <p:blipFill>
          <a:blip r:embed="rId5" cstate="print"/>
          <a:srcRect/>
          <a:stretch>
            <a:fillRect/>
          </a:stretch>
        </p:blipFill>
        <p:spPr bwMode="auto">
          <a:xfrm>
            <a:off x="3582222" y="2065487"/>
            <a:ext cx="1688918" cy="3247053"/>
          </a:xfrm>
          <a:prstGeom prst="rect">
            <a:avLst/>
          </a:prstGeom>
          <a:noFill/>
          <a:ln w="9525">
            <a:noFill/>
            <a:miter lim="800000"/>
            <a:headEnd/>
            <a:tailEnd/>
          </a:ln>
        </p:spPr>
      </p:pic>
      <p:sp>
        <p:nvSpPr>
          <p:cNvPr id="27655" name="Text Box 11"/>
          <p:cNvSpPr txBox="1">
            <a:spLocks noChangeArrowheads="1"/>
          </p:cNvSpPr>
          <p:nvPr/>
        </p:nvSpPr>
        <p:spPr bwMode="auto">
          <a:xfrm>
            <a:off x="1170949" y="5805947"/>
            <a:ext cx="2641600" cy="519113"/>
          </a:xfrm>
          <a:prstGeom prst="rect">
            <a:avLst/>
          </a:prstGeom>
          <a:noFill/>
          <a:ln w="12700">
            <a:noFill/>
            <a:miter lim="800000"/>
            <a:headEnd/>
            <a:tailEnd/>
          </a:ln>
        </p:spPr>
        <p:txBody>
          <a:bodyPr>
            <a:spAutoFit/>
          </a:bodyPr>
          <a:lstStyle/>
          <a:p>
            <a:r>
              <a:rPr lang="en-US" sz="2800" b="1" dirty="0">
                <a:latin typeface="Calibri" pitchFamily="34" charset="0"/>
                <a:sym typeface="Symbol" pitchFamily="18" charset="2"/>
              </a:rPr>
              <a:t>-h</a:t>
            </a:r>
            <a:r>
              <a:rPr lang="en-US" sz="2800" b="1" dirty="0">
                <a:latin typeface="Calibri" pitchFamily="34" charset="0"/>
              </a:rPr>
              <a:t>elices</a:t>
            </a:r>
            <a:endParaRPr lang="en-US" sz="2800" b="1" dirty="0">
              <a:solidFill>
                <a:schemeClr val="bg2"/>
              </a:solidFill>
              <a:latin typeface="Calibri" pitchFamily="34" charset="0"/>
            </a:endParaRPr>
          </a:p>
        </p:txBody>
      </p:sp>
      <p:sp>
        <p:nvSpPr>
          <p:cNvPr id="27656" name="Text Box 12"/>
          <p:cNvSpPr txBox="1">
            <a:spLocks noChangeArrowheads="1"/>
          </p:cNvSpPr>
          <p:nvPr/>
        </p:nvSpPr>
        <p:spPr bwMode="auto">
          <a:xfrm>
            <a:off x="4407082" y="5709377"/>
            <a:ext cx="2724150" cy="519113"/>
          </a:xfrm>
          <a:prstGeom prst="rect">
            <a:avLst/>
          </a:prstGeom>
          <a:noFill/>
          <a:ln w="12700">
            <a:noFill/>
            <a:miter lim="800000"/>
            <a:headEnd/>
            <a:tailEnd/>
          </a:ln>
        </p:spPr>
        <p:txBody>
          <a:bodyPr>
            <a:spAutoFit/>
          </a:bodyPr>
          <a:lstStyle/>
          <a:p>
            <a:r>
              <a:rPr lang="en-US" sz="2800" b="1" dirty="0">
                <a:latin typeface="Calibri" pitchFamily="34" charset="0"/>
                <a:sym typeface="Symbol" pitchFamily="18" charset="2"/>
              </a:rPr>
              <a:t>-sheets</a:t>
            </a:r>
            <a:endParaRPr lang="en-US" sz="3600" b="1" dirty="0">
              <a:latin typeface="Calibri" pitchFamily="34" charset="0"/>
            </a:endParaRPr>
          </a:p>
        </p:txBody>
      </p:sp>
      <p:sp>
        <p:nvSpPr>
          <p:cNvPr id="2" name="Title 1">
            <a:extLst>
              <a:ext uri="{FF2B5EF4-FFF2-40B4-BE49-F238E27FC236}">
                <a16:creationId xmlns:a16="http://schemas.microsoft.com/office/drawing/2014/main" id="{258ED45F-7715-0CF5-6D32-959588B418B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Secondary</a:t>
            </a:r>
            <a:r>
              <a:rPr lang="de-DE" dirty="0"/>
              <a:t> </a:t>
            </a:r>
            <a:r>
              <a:rPr lang="de-DE" dirty="0" err="1"/>
              <a:t>structure</a:t>
            </a:r>
            <a:endParaRPr lang="en-DE" dirty="0"/>
          </a:p>
        </p:txBody>
      </p:sp>
      <p:sp>
        <p:nvSpPr>
          <p:cNvPr id="3" name="TextBox 2">
            <a:extLst>
              <a:ext uri="{FF2B5EF4-FFF2-40B4-BE49-F238E27FC236}">
                <a16:creationId xmlns:a16="http://schemas.microsoft.com/office/drawing/2014/main" id="{0020E02C-363E-AA18-6FFF-CB9D99935F74}"/>
              </a:ext>
            </a:extLst>
          </p:cNvPr>
          <p:cNvSpPr txBox="1"/>
          <p:nvPr/>
        </p:nvSpPr>
        <p:spPr>
          <a:xfrm>
            <a:off x="355078" y="6365764"/>
            <a:ext cx="1823448" cy="276999"/>
          </a:xfrm>
          <a:prstGeom prst="rect">
            <a:avLst/>
          </a:prstGeom>
          <a:noFill/>
        </p:spPr>
        <p:txBody>
          <a:bodyPr wrap="none" rtlCol="0">
            <a:spAutoFit/>
          </a:bodyPr>
          <a:lstStyle/>
          <a:p>
            <a:r>
              <a:rPr lang="en-DE" sz="1200" i="1" dirty="0"/>
              <a:t>Figure by Richard Garratt</a:t>
            </a:r>
          </a:p>
        </p:txBody>
      </p:sp>
      <p:pic>
        <p:nvPicPr>
          <p:cNvPr id="6" name="Picture 5" descr="A screen shot of a graph&#10;&#10;Description automatically generated">
            <a:extLst>
              <a:ext uri="{FF2B5EF4-FFF2-40B4-BE49-F238E27FC236}">
                <a16:creationId xmlns:a16="http://schemas.microsoft.com/office/drawing/2014/main" id="{58453C1F-51BC-C6AC-D75F-7D8F80F497D0}"/>
              </a:ext>
            </a:extLst>
          </p:cNvPr>
          <p:cNvPicPr>
            <a:picLocks noChangeAspect="1"/>
          </p:cNvPicPr>
          <p:nvPr/>
        </p:nvPicPr>
        <p:blipFill>
          <a:blip r:embed="rId6"/>
          <a:stretch>
            <a:fillRect/>
          </a:stretch>
        </p:blipFill>
        <p:spPr>
          <a:xfrm>
            <a:off x="7963587" y="1975046"/>
            <a:ext cx="4146791" cy="3948274"/>
          </a:xfrm>
          <a:prstGeom prst="rect">
            <a:avLst/>
          </a:prstGeom>
        </p:spPr>
      </p:pic>
      <p:sp>
        <p:nvSpPr>
          <p:cNvPr id="7" name="TextBox 6">
            <a:extLst>
              <a:ext uri="{FF2B5EF4-FFF2-40B4-BE49-F238E27FC236}">
                <a16:creationId xmlns:a16="http://schemas.microsoft.com/office/drawing/2014/main" id="{359A26A3-A8F1-3752-D886-9DF42CA95A1C}"/>
              </a:ext>
            </a:extLst>
          </p:cNvPr>
          <p:cNvSpPr txBox="1"/>
          <p:nvPr/>
        </p:nvSpPr>
        <p:spPr>
          <a:xfrm>
            <a:off x="9050839" y="1561154"/>
            <a:ext cx="2155655" cy="369332"/>
          </a:xfrm>
          <a:prstGeom prst="rect">
            <a:avLst/>
          </a:prstGeom>
          <a:noFill/>
        </p:spPr>
        <p:txBody>
          <a:bodyPr wrap="none" rtlCol="0">
            <a:spAutoFit/>
          </a:bodyPr>
          <a:lstStyle/>
          <a:p>
            <a:r>
              <a:rPr lang="en-DE" dirty="0"/>
              <a:t>Ramachandran plot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854E0-AFA7-3987-F67E-C5AF7BAC29F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22B9CBB-2B97-79CD-DACE-9F41928ACEA2}"/>
              </a:ext>
            </a:extLst>
          </p:cNvPr>
          <p:cNvSpPr>
            <a:spLocks noGrp="1"/>
          </p:cNvSpPr>
          <p:nvPr>
            <p:ph type="title"/>
          </p:nvPr>
        </p:nvSpPr>
        <p:spPr/>
        <p:txBody>
          <a:bodyPr/>
          <a:lstStyle/>
          <a:p>
            <a:r>
              <a:rPr lang="en-US" sz="4400" b="1" dirty="0">
                <a:latin typeface="Calibri" pitchFamily="34" charset="0"/>
                <a:sym typeface="Symbol" pitchFamily="18" charset="2"/>
              </a:rPr>
              <a:t></a:t>
            </a:r>
            <a:r>
              <a:rPr lang="de-DE" sz="4400" b="1" dirty="0">
                <a:latin typeface="Calibri" pitchFamily="34" charset="0"/>
                <a:sym typeface="Symbol" pitchFamily="18" charset="2"/>
              </a:rPr>
              <a:t>-helices</a:t>
            </a:r>
            <a:endParaRPr lang="en-GB" dirty="0"/>
          </a:p>
        </p:txBody>
      </p:sp>
      <p:pic>
        <p:nvPicPr>
          <p:cNvPr id="7" name="Grafik 6">
            <a:extLst>
              <a:ext uri="{FF2B5EF4-FFF2-40B4-BE49-F238E27FC236}">
                <a16:creationId xmlns:a16="http://schemas.microsoft.com/office/drawing/2014/main" id="{0035B64C-1599-7C2E-3578-74F6BA726BFF}"/>
              </a:ext>
            </a:extLst>
          </p:cNvPr>
          <p:cNvPicPr>
            <a:picLocks noChangeAspect="1"/>
          </p:cNvPicPr>
          <p:nvPr/>
        </p:nvPicPr>
        <p:blipFill>
          <a:blip r:embed="rId2"/>
          <a:stretch>
            <a:fillRect/>
          </a:stretch>
        </p:blipFill>
        <p:spPr>
          <a:xfrm>
            <a:off x="1136636" y="1690688"/>
            <a:ext cx="6169687" cy="5121084"/>
          </a:xfrm>
          <a:prstGeom prst="rect">
            <a:avLst/>
          </a:prstGeom>
        </p:spPr>
      </p:pic>
      <p:pic>
        <p:nvPicPr>
          <p:cNvPr id="8" name="Picture 2">
            <a:extLst>
              <a:ext uri="{FF2B5EF4-FFF2-40B4-BE49-F238E27FC236}">
                <a16:creationId xmlns:a16="http://schemas.microsoft.com/office/drawing/2014/main" id="{D4D57C88-9631-941C-43F1-30F76FE7D2B8}"/>
              </a:ext>
            </a:extLst>
          </p:cNvPr>
          <p:cNvPicPr>
            <a:picLocks noChangeAspect="1" noChangeArrowheads="1"/>
          </p:cNvPicPr>
          <p:nvPr/>
        </p:nvPicPr>
        <p:blipFill>
          <a:blip r:embed="rId3" cstate="print"/>
          <a:srcRect l="38783" r="18099"/>
          <a:stretch/>
        </p:blipFill>
        <p:spPr bwMode="auto">
          <a:xfrm>
            <a:off x="7757158" y="2235200"/>
            <a:ext cx="3749041" cy="2387600"/>
          </a:xfrm>
          <a:prstGeom prst="rect">
            <a:avLst/>
          </a:prstGeom>
          <a:noFill/>
          <a:ln w="9525">
            <a:noFill/>
            <a:miter lim="800000"/>
            <a:headEnd/>
            <a:tailEnd/>
          </a:ln>
        </p:spPr>
      </p:pic>
      <p:pic>
        <p:nvPicPr>
          <p:cNvPr id="3" name="Picture 4" descr="FIG2_5B">
            <a:extLst>
              <a:ext uri="{FF2B5EF4-FFF2-40B4-BE49-F238E27FC236}">
                <a16:creationId xmlns:a16="http://schemas.microsoft.com/office/drawing/2014/main" id="{67946AD3-4BFE-B124-6EDC-AAB3E847A8B8}"/>
              </a:ext>
            </a:extLst>
          </p:cNvPr>
          <p:cNvPicPr>
            <a:picLocks noChangeAspect="1" noChangeArrowheads="1"/>
          </p:cNvPicPr>
          <p:nvPr/>
        </p:nvPicPr>
        <p:blipFill>
          <a:blip r:embed="rId4" cstate="print"/>
          <a:srcRect l="69832" t="85359"/>
          <a:stretch/>
        </p:blipFill>
        <p:spPr bwMode="auto">
          <a:xfrm>
            <a:off x="9727325" y="4690864"/>
            <a:ext cx="1920931" cy="408384"/>
          </a:xfrm>
          <a:prstGeom prst="rect">
            <a:avLst/>
          </a:prstGeom>
          <a:noFill/>
          <a:ln w="9525">
            <a:noFill/>
            <a:miter lim="800000"/>
            <a:headEnd/>
            <a:tailEnd/>
          </a:ln>
        </p:spPr>
      </p:pic>
      <p:sp>
        <p:nvSpPr>
          <p:cNvPr id="4" name="Oval 3">
            <a:extLst>
              <a:ext uri="{FF2B5EF4-FFF2-40B4-BE49-F238E27FC236}">
                <a16:creationId xmlns:a16="http://schemas.microsoft.com/office/drawing/2014/main" id="{719BF493-F528-7311-FCA9-F2E51AD269FE}"/>
              </a:ext>
            </a:extLst>
          </p:cNvPr>
          <p:cNvSpPr/>
          <p:nvPr/>
        </p:nvSpPr>
        <p:spPr>
          <a:xfrm>
            <a:off x="3925607" y="4461648"/>
            <a:ext cx="157655" cy="15765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7096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C8A06E-81D1-76F1-CE21-69DE7EF57B02}"/>
              </a:ext>
            </a:extLst>
          </p:cNvPr>
          <p:cNvSpPr>
            <a:spLocks noGrp="1"/>
          </p:cNvSpPr>
          <p:nvPr>
            <p:ph type="title"/>
          </p:nvPr>
        </p:nvSpPr>
        <p:spPr/>
        <p:txBody>
          <a:bodyPr/>
          <a:lstStyle/>
          <a:p>
            <a:r>
              <a:rPr lang="en-US" sz="4400" b="1" dirty="0">
                <a:latin typeface="Calibri" pitchFamily="34" charset="0"/>
                <a:sym typeface="Symbol" pitchFamily="18" charset="2"/>
              </a:rPr>
              <a:t></a:t>
            </a:r>
            <a:r>
              <a:rPr lang="de-DE" sz="4400" b="1" dirty="0">
                <a:latin typeface="Calibri" pitchFamily="34" charset="0"/>
                <a:sym typeface="Symbol" pitchFamily="18" charset="2"/>
              </a:rPr>
              <a:t>-helices</a:t>
            </a:r>
            <a:endParaRPr lang="en-GB" dirty="0"/>
          </a:p>
        </p:txBody>
      </p:sp>
      <p:pic>
        <p:nvPicPr>
          <p:cNvPr id="3" name="Picture 4" descr="Resultado de imagem para alpha-helix">
            <a:extLst>
              <a:ext uri="{FF2B5EF4-FFF2-40B4-BE49-F238E27FC236}">
                <a16:creationId xmlns:a16="http://schemas.microsoft.com/office/drawing/2014/main" id="{D986F2D8-2EEC-2BD1-3606-752E22CEC4E7}"/>
              </a:ext>
            </a:extLst>
          </p:cNvPr>
          <p:cNvPicPr>
            <a:picLocks noChangeAspect="1" noChangeArrowheads="1"/>
          </p:cNvPicPr>
          <p:nvPr/>
        </p:nvPicPr>
        <p:blipFill>
          <a:blip r:embed="rId2" cstate="print"/>
          <a:srcRect/>
          <a:stretch>
            <a:fillRect/>
          </a:stretch>
        </p:blipFill>
        <p:spPr bwMode="auto">
          <a:xfrm>
            <a:off x="4743662" y="475412"/>
            <a:ext cx="3703108" cy="6211773"/>
          </a:xfrm>
          <a:prstGeom prst="rect">
            <a:avLst/>
          </a:prstGeom>
          <a:noFill/>
          <a:ln w="9525">
            <a:noFill/>
            <a:miter lim="800000"/>
            <a:headEnd/>
            <a:tailEnd/>
          </a:ln>
        </p:spPr>
      </p:pic>
    </p:spTree>
    <p:extLst>
      <p:ext uri="{BB962C8B-B14F-4D97-AF65-F5344CB8AC3E}">
        <p14:creationId xmlns:p14="http://schemas.microsoft.com/office/powerpoint/2010/main" val="1352815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1885950" y="115888"/>
            <a:ext cx="8420100" cy="1143000"/>
          </a:xfrm>
        </p:spPr>
        <p:txBody>
          <a:bodyPr/>
          <a:lstStyle/>
          <a:p>
            <a:r>
              <a:rPr lang="pt-BR" dirty="0">
                <a:solidFill>
                  <a:srgbClr val="C00000"/>
                </a:solidFill>
              </a:rPr>
              <a:t>Electrical dipole</a:t>
            </a:r>
          </a:p>
        </p:txBody>
      </p:sp>
      <p:pic>
        <p:nvPicPr>
          <p:cNvPr id="119811" name="Picture 3" descr="DipoleMoment"/>
          <p:cNvPicPr>
            <a:picLocks noChangeAspect="1" noChangeArrowheads="1"/>
          </p:cNvPicPr>
          <p:nvPr/>
        </p:nvPicPr>
        <p:blipFill>
          <a:blip r:embed="rId2" cstate="print"/>
          <a:srcRect/>
          <a:stretch>
            <a:fillRect/>
          </a:stretch>
        </p:blipFill>
        <p:spPr bwMode="auto">
          <a:xfrm>
            <a:off x="1493838" y="1773242"/>
            <a:ext cx="2256367" cy="2376487"/>
          </a:xfrm>
          <a:prstGeom prst="rect">
            <a:avLst/>
          </a:prstGeom>
          <a:noFill/>
          <a:ln w="9525">
            <a:noFill/>
            <a:miter lim="800000"/>
            <a:headEnd/>
            <a:tailEnd/>
          </a:ln>
        </p:spPr>
      </p:pic>
      <p:sp>
        <p:nvSpPr>
          <p:cNvPr id="119813" name="Rectangle 5"/>
          <p:cNvSpPr>
            <a:spLocks noChangeArrowheads="1"/>
          </p:cNvSpPr>
          <p:nvPr/>
        </p:nvSpPr>
        <p:spPr bwMode="auto">
          <a:xfrm>
            <a:off x="6262824" y="2405391"/>
            <a:ext cx="4953000" cy="2985433"/>
          </a:xfrm>
          <a:prstGeom prst="rect">
            <a:avLst/>
          </a:prstGeom>
          <a:noFill/>
          <a:ln w="12700">
            <a:noFill/>
            <a:miter lim="800000"/>
            <a:headEnd type="none" w="sm" len="sm"/>
            <a:tailEnd type="none" w="sm" len="sm"/>
          </a:ln>
        </p:spPr>
        <p:txBody>
          <a:bodyPr>
            <a:spAutoFit/>
          </a:bodyPr>
          <a:lstStyle/>
          <a:p>
            <a:pPr eaLnBrk="0" hangingPunct="0"/>
            <a:r>
              <a:rPr lang="pt-BR" sz="2400" u="sng" dirty="0">
                <a:solidFill>
                  <a:srgbClr val="000000"/>
                </a:solidFill>
              </a:rPr>
              <a:t>Biological Function</a:t>
            </a:r>
          </a:p>
          <a:p>
            <a:pPr eaLnBrk="0" hangingPunct="0"/>
            <a:endParaRPr lang="pt-BR" sz="2400" dirty="0">
              <a:solidFill>
                <a:srgbClr val="000000"/>
              </a:solidFill>
            </a:endParaRPr>
          </a:p>
          <a:p>
            <a:pPr eaLnBrk="0" hangingPunct="0">
              <a:buFont typeface="Arial" pitchFamily="34" charset="0"/>
              <a:buChar char="•"/>
            </a:pPr>
            <a:r>
              <a:rPr lang="pt-BR" sz="2000" dirty="0">
                <a:solidFill>
                  <a:srgbClr val="000000"/>
                </a:solidFill>
              </a:rPr>
              <a:t>Help in binding charged cofactors</a:t>
            </a:r>
          </a:p>
          <a:p>
            <a:pPr eaLnBrk="0" hangingPunct="0">
              <a:buFont typeface="Arial" pitchFamily="34" charset="0"/>
              <a:buChar char="•"/>
            </a:pPr>
            <a:endParaRPr lang="pt-BR" sz="2000" dirty="0">
              <a:solidFill>
                <a:srgbClr val="000000"/>
              </a:solidFill>
            </a:endParaRPr>
          </a:p>
          <a:p>
            <a:pPr eaLnBrk="0" hangingPunct="0">
              <a:buFont typeface="Arial" pitchFamily="34" charset="0"/>
              <a:buChar char="•"/>
            </a:pPr>
            <a:r>
              <a:rPr lang="pt-BR" sz="2000" dirty="0">
                <a:solidFill>
                  <a:srgbClr val="000000"/>
                </a:solidFill>
              </a:rPr>
              <a:t> Long range attraction (K</a:t>
            </a:r>
            <a:r>
              <a:rPr lang="pt-BR" sz="2000" baseline="30000" dirty="0">
                <a:solidFill>
                  <a:srgbClr val="000000"/>
                </a:solidFill>
              </a:rPr>
              <a:t>+</a:t>
            </a:r>
            <a:r>
              <a:rPr lang="pt-BR" sz="2000" dirty="0">
                <a:solidFill>
                  <a:srgbClr val="000000"/>
                </a:solidFill>
              </a:rPr>
              <a:t> and Cl</a:t>
            </a:r>
            <a:r>
              <a:rPr lang="pt-BR" sz="2000" baseline="30000" dirty="0">
                <a:solidFill>
                  <a:srgbClr val="000000"/>
                </a:solidFill>
              </a:rPr>
              <a:t>-</a:t>
            </a:r>
            <a:r>
              <a:rPr lang="pt-BR" sz="2000" dirty="0">
                <a:solidFill>
                  <a:srgbClr val="000000"/>
                </a:solidFill>
              </a:rPr>
              <a:t> channels)</a:t>
            </a:r>
          </a:p>
          <a:p>
            <a:pPr eaLnBrk="0" hangingPunct="0">
              <a:buFont typeface="Arial" pitchFamily="34" charset="0"/>
              <a:buChar char="•"/>
            </a:pPr>
            <a:endParaRPr lang="pt-BR" sz="2000" dirty="0">
              <a:solidFill>
                <a:srgbClr val="000000"/>
              </a:solidFill>
            </a:endParaRPr>
          </a:p>
          <a:p>
            <a:pPr eaLnBrk="0" hangingPunct="0">
              <a:buFont typeface="Arial" pitchFamily="34" charset="0"/>
              <a:buChar char="•"/>
            </a:pPr>
            <a:r>
              <a:rPr lang="pt-BR" sz="2000" dirty="0">
                <a:solidFill>
                  <a:srgbClr val="000000"/>
                </a:solidFill>
              </a:rPr>
              <a:t> Change the nucleophilic properties of neighbouring residues for catalysis</a:t>
            </a:r>
          </a:p>
        </p:txBody>
      </p:sp>
      <p:pic>
        <p:nvPicPr>
          <p:cNvPr id="119814" name="Picture 6"/>
          <p:cNvPicPr>
            <a:picLocks noChangeAspect="1" noChangeArrowheads="1"/>
          </p:cNvPicPr>
          <p:nvPr/>
        </p:nvPicPr>
        <p:blipFill>
          <a:blip r:embed="rId3" cstate="print"/>
          <a:srcRect/>
          <a:stretch>
            <a:fillRect/>
          </a:stretch>
        </p:blipFill>
        <p:spPr bwMode="auto">
          <a:xfrm>
            <a:off x="4302260" y="1773240"/>
            <a:ext cx="1408509" cy="4249737"/>
          </a:xfrm>
          <a:prstGeom prst="rect">
            <a:avLst/>
          </a:prstGeom>
          <a:noFill/>
          <a:ln w="9525">
            <a:noFill/>
            <a:miter lim="800000"/>
            <a:headEnd/>
            <a:tailEnd/>
          </a:ln>
        </p:spPr>
      </p:pic>
      <p:sp>
        <p:nvSpPr>
          <p:cNvPr id="2" name="TextBox 1">
            <a:extLst>
              <a:ext uri="{FF2B5EF4-FFF2-40B4-BE49-F238E27FC236}">
                <a16:creationId xmlns:a16="http://schemas.microsoft.com/office/drawing/2014/main" id="{5B698533-C998-ED32-3876-D164B2B55E04}"/>
              </a:ext>
            </a:extLst>
          </p:cNvPr>
          <p:cNvSpPr txBox="1"/>
          <p:nvPr/>
        </p:nvSpPr>
        <p:spPr>
          <a:xfrm>
            <a:off x="2622021" y="1990340"/>
            <a:ext cx="1217000" cy="276999"/>
          </a:xfrm>
          <a:prstGeom prst="rect">
            <a:avLst/>
          </a:prstGeom>
          <a:solidFill>
            <a:schemeClr val="bg1"/>
          </a:solidFill>
        </p:spPr>
        <p:txBody>
          <a:bodyPr wrap="none" rtlCol="0">
            <a:spAutoFit/>
          </a:bodyPr>
          <a:lstStyle/>
          <a:p>
            <a:r>
              <a:rPr lang="en-DE" sz="1200" dirty="0"/>
              <a:t>Dipole moment</a:t>
            </a:r>
          </a:p>
        </p:txBody>
      </p:sp>
      <p:sp>
        <p:nvSpPr>
          <p:cNvPr id="3" name="TextBox 2">
            <a:extLst>
              <a:ext uri="{FF2B5EF4-FFF2-40B4-BE49-F238E27FC236}">
                <a16:creationId xmlns:a16="http://schemas.microsoft.com/office/drawing/2014/main" id="{AF06A0BC-D2CF-8D61-C241-7908DE66FB42}"/>
              </a:ext>
            </a:extLst>
          </p:cNvPr>
          <p:cNvSpPr txBox="1"/>
          <p:nvPr/>
        </p:nvSpPr>
        <p:spPr>
          <a:xfrm>
            <a:off x="838200" y="6311693"/>
            <a:ext cx="1743234" cy="276999"/>
          </a:xfrm>
          <a:prstGeom prst="rect">
            <a:avLst/>
          </a:prstGeom>
          <a:noFill/>
        </p:spPr>
        <p:txBody>
          <a:bodyPr wrap="none" rtlCol="0">
            <a:spAutoFit/>
          </a:bodyPr>
          <a:lstStyle/>
          <a:p>
            <a:r>
              <a:rPr lang="en-DE" sz="1200" i="1" dirty="0"/>
              <a:t>Slide by Richard Garratt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BEDDB-1127-3FB3-84C2-28AC79D713CE}"/>
              </a:ext>
            </a:extLst>
          </p:cNvPr>
          <p:cNvSpPr>
            <a:spLocks noGrp="1"/>
          </p:cNvSpPr>
          <p:nvPr>
            <p:ph type="title"/>
          </p:nvPr>
        </p:nvSpPr>
        <p:spPr/>
        <p:txBody>
          <a:bodyPr/>
          <a:lstStyle/>
          <a:p>
            <a:r>
              <a:rPr lang="en-DE"/>
              <a:t>All alpha protein example</a:t>
            </a:r>
            <a:endParaRPr lang="en-DE" dirty="0"/>
          </a:p>
        </p:txBody>
      </p:sp>
      <p:pic>
        <p:nvPicPr>
          <p:cNvPr id="4" name="Grafik 3">
            <a:extLst>
              <a:ext uri="{FF2B5EF4-FFF2-40B4-BE49-F238E27FC236}">
                <a16:creationId xmlns:a16="http://schemas.microsoft.com/office/drawing/2014/main" id="{2699B9F1-7449-E551-66A6-E8DC05B0E9A7}"/>
              </a:ext>
            </a:extLst>
          </p:cNvPr>
          <p:cNvPicPr>
            <a:picLocks noChangeAspect="1"/>
          </p:cNvPicPr>
          <p:nvPr/>
        </p:nvPicPr>
        <p:blipFill>
          <a:blip r:embed="rId2"/>
          <a:srcRect l="29264" t="1281" r="27320" b="410"/>
          <a:stretch/>
        </p:blipFill>
        <p:spPr>
          <a:xfrm>
            <a:off x="6096000" y="1292555"/>
            <a:ext cx="4339086" cy="4770407"/>
          </a:xfrm>
          <a:prstGeom prst="rect">
            <a:avLst/>
          </a:prstGeom>
        </p:spPr>
      </p:pic>
      <p:pic>
        <p:nvPicPr>
          <p:cNvPr id="6" name="Grafik 5">
            <a:extLst>
              <a:ext uri="{FF2B5EF4-FFF2-40B4-BE49-F238E27FC236}">
                <a16:creationId xmlns:a16="http://schemas.microsoft.com/office/drawing/2014/main" id="{7F10F399-E17D-ADD9-3638-B0162474C161}"/>
              </a:ext>
            </a:extLst>
          </p:cNvPr>
          <p:cNvPicPr>
            <a:picLocks noChangeAspect="1"/>
          </p:cNvPicPr>
          <p:nvPr/>
        </p:nvPicPr>
        <p:blipFill>
          <a:blip r:embed="rId3"/>
          <a:srcRect l="33452" t="16131" r="34958" b="14180"/>
          <a:stretch/>
        </p:blipFill>
        <p:spPr>
          <a:xfrm>
            <a:off x="1500996" y="1986981"/>
            <a:ext cx="3157268" cy="3381556"/>
          </a:xfrm>
          <a:prstGeom prst="rect">
            <a:avLst/>
          </a:prstGeom>
        </p:spPr>
      </p:pic>
      <p:cxnSp>
        <p:nvCxnSpPr>
          <p:cNvPr id="8" name="Gerade Verbindung mit Pfeil 7">
            <a:extLst>
              <a:ext uri="{FF2B5EF4-FFF2-40B4-BE49-F238E27FC236}">
                <a16:creationId xmlns:a16="http://schemas.microsoft.com/office/drawing/2014/main" id="{FE9E6927-0959-FBA4-D50D-2ABDCC64F9F2}"/>
              </a:ext>
            </a:extLst>
          </p:cNvPr>
          <p:cNvCxnSpPr>
            <a:cxnSpLocks/>
          </p:cNvCxnSpPr>
          <p:nvPr/>
        </p:nvCxnSpPr>
        <p:spPr>
          <a:xfrm flipH="1">
            <a:off x="7454660" y="3881887"/>
            <a:ext cx="810883" cy="109555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Gerade Verbindung mit Pfeil 9">
            <a:extLst>
              <a:ext uri="{FF2B5EF4-FFF2-40B4-BE49-F238E27FC236}">
                <a16:creationId xmlns:a16="http://schemas.microsoft.com/office/drawing/2014/main" id="{255E37ED-B211-AE38-4044-98314ADBE49C}"/>
              </a:ext>
            </a:extLst>
          </p:cNvPr>
          <p:cNvCxnSpPr>
            <a:cxnSpLocks/>
          </p:cNvCxnSpPr>
          <p:nvPr/>
        </p:nvCxnSpPr>
        <p:spPr>
          <a:xfrm flipV="1">
            <a:off x="8293580" y="2618118"/>
            <a:ext cx="1135092" cy="1111396"/>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Textfeld 15">
            <a:extLst>
              <a:ext uri="{FF2B5EF4-FFF2-40B4-BE49-F238E27FC236}">
                <a16:creationId xmlns:a16="http://schemas.microsoft.com/office/drawing/2014/main" id="{FAEFEE2E-C20C-217E-E288-137BF1F0FADA}"/>
              </a:ext>
            </a:extLst>
          </p:cNvPr>
          <p:cNvSpPr txBox="1"/>
          <p:nvPr/>
        </p:nvSpPr>
        <p:spPr>
          <a:xfrm>
            <a:off x="2769079" y="5624423"/>
            <a:ext cx="1811650" cy="369332"/>
          </a:xfrm>
          <a:prstGeom prst="rect">
            <a:avLst/>
          </a:prstGeom>
          <a:noFill/>
        </p:spPr>
        <p:txBody>
          <a:bodyPr wrap="none" rtlCol="0">
            <a:spAutoFit/>
          </a:bodyPr>
          <a:lstStyle/>
          <a:p>
            <a:r>
              <a:rPr lang="de-DE" dirty="0"/>
              <a:t>Myoglobin, 1976</a:t>
            </a:r>
            <a:endParaRPr lang="en-GB" dirty="0"/>
          </a:p>
        </p:txBody>
      </p:sp>
      <p:sp>
        <p:nvSpPr>
          <p:cNvPr id="17" name="Textfeld 16">
            <a:extLst>
              <a:ext uri="{FF2B5EF4-FFF2-40B4-BE49-F238E27FC236}">
                <a16:creationId xmlns:a16="http://schemas.microsoft.com/office/drawing/2014/main" id="{EF700D2B-12A8-2040-7189-67B79723B46C}"/>
              </a:ext>
            </a:extLst>
          </p:cNvPr>
          <p:cNvSpPr txBox="1"/>
          <p:nvPr/>
        </p:nvSpPr>
        <p:spPr>
          <a:xfrm>
            <a:off x="7359718" y="6308209"/>
            <a:ext cx="1217000" cy="369332"/>
          </a:xfrm>
          <a:prstGeom prst="rect">
            <a:avLst/>
          </a:prstGeom>
          <a:noFill/>
        </p:spPr>
        <p:txBody>
          <a:bodyPr wrap="none" rtlCol="0">
            <a:spAutoFit/>
          </a:bodyPr>
          <a:lstStyle/>
          <a:p>
            <a:r>
              <a:rPr lang="de-DE" dirty="0"/>
              <a:t>Aquaporin</a:t>
            </a:r>
            <a:endParaRPr lang="en-GB" dirty="0"/>
          </a:p>
        </p:txBody>
      </p:sp>
    </p:spTree>
    <p:extLst>
      <p:ext uri="{BB962C8B-B14F-4D97-AF65-F5344CB8AC3E}">
        <p14:creationId xmlns:p14="http://schemas.microsoft.com/office/powerpoint/2010/main" val="4265400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838E8-B057-D4D5-E9E3-3B900EC6355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7456899-F4D9-E88B-5EEE-6B9F41B934A2}"/>
              </a:ext>
            </a:extLst>
          </p:cNvPr>
          <p:cNvSpPr>
            <a:spLocks noGrp="1"/>
          </p:cNvSpPr>
          <p:nvPr>
            <p:ph type="title"/>
          </p:nvPr>
        </p:nvSpPr>
        <p:spPr/>
        <p:txBody>
          <a:bodyPr/>
          <a:lstStyle/>
          <a:p>
            <a:r>
              <a:rPr lang="en-US" sz="4400" b="1" dirty="0">
                <a:latin typeface="Calibri" pitchFamily="34" charset="0"/>
                <a:sym typeface="Symbol" pitchFamily="18" charset="2"/>
              </a:rPr>
              <a:t>𝛃-strands</a:t>
            </a:r>
            <a:endParaRPr lang="en-GB" dirty="0"/>
          </a:p>
        </p:txBody>
      </p:sp>
      <p:pic>
        <p:nvPicPr>
          <p:cNvPr id="7" name="Grafik 6">
            <a:extLst>
              <a:ext uri="{FF2B5EF4-FFF2-40B4-BE49-F238E27FC236}">
                <a16:creationId xmlns:a16="http://schemas.microsoft.com/office/drawing/2014/main" id="{FBFB0200-FAD5-A184-A43D-C3F3CFA3378F}"/>
              </a:ext>
            </a:extLst>
          </p:cNvPr>
          <p:cNvPicPr>
            <a:picLocks noChangeAspect="1"/>
          </p:cNvPicPr>
          <p:nvPr/>
        </p:nvPicPr>
        <p:blipFill>
          <a:blip r:embed="rId2"/>
          <a:stretch>
            <a:fillRect/>
          </a:stretch>
        </p:blipFill>
        <p:spPr>
          <a:xfrm>
            <a:off x="1136636" y="1690688"/>
            <a:ext cx="6169687" cy="5121084"/>
          </a:xfrm>
          <a:prstGeom prst="rect">
            <a:avLst/>
          </a:prstGeom>
        </p:spPr>
      </p:pic>
      <p:pic>
        <p:nvPicPr>
          <p:cNvPr id="8" name="Picture 2">
            <a:extLst>
              <a:ext uri="{FF2B5EF4-FFF2-40B4-BE49-F238E27FC236}">
                <a16:creationId xmlns:a16="http://schemas.microsoft.com/office/drawing/2014/main" id="{6373B9CD-B431-568D-943F-E9D3A9CF1F0D}"/>
              </a:ext>
            </a:extLst>
          </p:cNvPr>
          <p:cNvPicPr>
            <a:picLocks noChangeAspect="1" noChangeArrowheads="1"/>
          </p:cNvPicPr>
          <p:nvPr/>
        </p:nvPicPr>
        <p:blipFill>
          <a:blip r:embed="rId3" cstate="print"/>
          <a:srcRect l="38783" r="18099"/>
          <a:stretch/>
        </p:blipFill>
        <p:spPr bwMode="auto">
          <a:xfrm>
            <a:off x="7757158" y="2235200"/>
            <a:ext cx="3749041" cy="2387600"/>
          </a:xfrm>
          <a:prstGeom prst="rect">
            <a:avLst/>
          </a:prstGeom>
          <a:noFill/>
          <a:ln w="9525">
            <a:noFill/>
            <a:miter lim="800000"/>
            <a:headEnd/>
            <a:tailEnd/>
          </a:ln>
        </p:spPr>
      </p:pic>
      <p:pic>
        <p:nvPicPr>
          <p:cNvPr id="3" name="Picture 4" descr="FIG2_5B">
            <a:extLst>
              <a:ext uri="{FF2B5EF4-FFF2-40B4-BE49-F238E27FC236}">
                <a16:creationId xmlns:a16="http://schemas.microsoft.com/office/drawing/2014/main" id="{E89BFBCB-08A1-8584-6F51-BC5522F88E5C}"/>
              </a:ext>
            </a:extLst>
          </p:cNvPr>
          <p:cNvPicPr>
            <a:picLocks noChangeAspect="1" noChangeArrowheads="1"/>
          </p:cNvPicPr>
          <p:nvPr/>
        </p:nvPicPr>
        <p:blipFill>
          <a:blip r:embed="rId4" cstate="print"/>
          <a:srcRect l="69832" t="85359"/>
          <a:stretch/>
        </p:blipFill>
        <p:spPr bwMode="auto">
          <a:xfrm>
            <a:off x="9727325" y="4690864"/>
            <a:ext cx="1920931" cy="408384"/>
          </a:xfrm>
          <a:prstGeom prst="rect">
            <a:avLst/>
          </a:prstGeom>
          <a:noFill/>
          <a:ln w="9525">
            <a:noFill/>
            <a:miter lim="800000"/>
            <a:headEnd/>
            <a:tailEnd/>
          </a:ln>
        </p:spPr>
      </p:pic>
      <p:sp>
        <p:nvSpPr>
          <p:cNvPr id="4" name="Oval 3">
            <a:extLst>
              <a:ext uri="{FF2B5EF4-FFF2-40B4-BE49-F238E27FC236}">
                <a16:creationId xmlns:a16="http://schemas.microsoft.com/office/drawing/2014/main" id="{DDFE53FB-AD46-1D66-DF09-FEBD67F5122B}"/>
              </a:ext>
            </a:extLst>
          </p:cNvPr>
          <p:cNvSpPr/>
          <p:nvPr/>
        </p:nvSpPr>
        <p:spPr>
          <a:xfrm>
            <a:off x="3011201" y="2285994"/>
            <a:ext cx="157655" cy="15765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025059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4" descr="FIG2_5B"/>
          <p:cNvPicPr>
            <a:picLocks noChangeAspect="1" noChangeArrowheads="1"/>
          </p:cNvPicPr>
          <p:nvPr/>
        </p:nvPicPr>
        <p:blipFill>
          <a:blip r:embed="rId2" cstate="print"/>
          <a:srcRect/>
          <a:stretch>
            <a:fillRect/>
          </a:stretch>
        </p:blipFill>
        <p:spPr bwMode="auto">
          <a:xfrm>
            <a:off x="4019551" y="141628"/>
            <a:ext cx="6367463" cy="2789237"/>
          </a:xfrm>
          <a:prstGeom prst="rect">
            <a:avLst/>
          </a:prstGeom>
          <a:noFill/>
          <a:ln w="9525">
            <a:noFill/>
            <a:miter lim="800000"/>
            <a:headEnd/>
            <a:tailEnd/>
          </a:ln>
        </p:spPr>
      </p:pic>
      <p:pic>
        <p:nvPicPr>
          <p:cNvPr id="86018" name="Picture 5" descr="FIG2_6"/>
          <p:cNvPicPr>
            <a:picLocks noChangeAspect="1" noChangeArrowheads="1"/>
          </p:cNvPicPr>
          <p:nvPr/>
        </p:nvPicPr>
        <p:blipFill>
          <a:blip r:embed="rId3" cstate="print"/>
          <a:srcRect/>
          <a:stretch>
            <a:fillRect/>
          </a:stretch>
        </p:blipFill>
        <p:spPr bwMode="auto">
          <a:xfrm>
            <a:off x="4532315" y="3669040"/>
            <a:ext cx="4995862" cy="3128962"/>
          </a:xfrm>
          <a:prstGeom prst="rect">
            <a:avLst/>
          </a:prstGeom>
          <a:noFill/>
          <a:ln w="9525">
            <a:noFill/>
            <a:miter lim="800000"/>
            <a:headEnd/>
            <a:tailEnd/>
          </a:ln>
        </p:spPr>
      </p:pic>
      <p:sp>
        <p:nvSpPr>
          <p:cNvPr id="86019" name="Line 7"/>
          <p:cNvSpPr>
            <a:spLocks noChangeShapeType="1"/>
          </p:cNvSpPr>
          <p:nvPr/>
        </p:nvSpPr>
        <p:spPr bwMode="auto">
          <a:xfrm>
            <a:off x="1804995" y="3165802"/>
            <a:ext cx="8582025" cy="0"/>
          </a:xfrm>
          <a:prstGeom prst="line">
            <a:avLst/>
          </a:prstGeom>
          <a:noFill/>
          <a:ln w="28575">
            <a:solidFill>
              <a:schemeClr val="tx1"/>
            </a:solidFill>
            <a:round/>
            <a:headEnd/>
            <a:tailEnd/>
          </a:ln>
        </p:spPr>
        <p:txBody>
          <a:bodyPr/>
          <a:lstStyle/>
          <a:p>
            <a:endParaRPr lang="pt-BR"/>
          </a:p>
        </p:txBody>
      </p:sp>
      <p:sp>
        <p:nvSpPr>
          <p:cNvPr id="86020" name="Text Box 8"/>
          <p:cNvSpPr txBox="1">
            <a:spLocks noChangeArrowheads="1"/>
          </p:cNvSpPr>
          <p:nvPr/>
        </p:nvSpPr>
        <p:spPr bwMode="auto">
          <a:xfrm>
            <a:off x="1144598" y="2528195"/>
            <a:ext cx="2881307" cy="369332"/>
          </a:xfrm>
          <a:prstGeom prst="rect">
            <a:avLst/>
          </a:prstGeom>
          <a:noFill/>
          <a:ln w="9525">
            <a:noFill/>
            <a:miter lim="800000"/>
            <a:headEnd/>
            <a:tailEnd/>
          </a:ln>
        </p:spPr>
        <p:txBody>
          <a:bodyPr wrap="square">
            <a:spAutoFit/>
          </a:bodyPr>
          <a:lstStyle/>
          <a:p>
            <a:pPr>
              <a:spcBef>
                <a:spcPct val="50000"/>
              </a:spcBef>
            </a:pPr>
            <a:r>
              <a:rPr lang="pt-BR" dirty="0" err="1">
                <a:latin typeface="Calibri" pitchFamily="34" charset="0"/>
              </a:rPr>
              <a:t>Anti-parallel</a:t>
            </a:r>
            <a:r>
              <a:rPr lang="pt-BR" dirty="0">
                <a:latin typeface="Calibri" pitchFamily="34" charset="0"/>
              </a:rPr>
              <a:t> </a:t>
            </a:r>
            <a:r>
              <a:rPr lang="el-GR" dirty="0">
                <a:latin typeface="Calibri" pitchFamily="34" charset="0"/>
                <a:cs typeface="Arial" charset="0"/>
              </a:rPr>
              <a:t>β</a:t>
            </a:r>
            <a:r>
              <a:rPr lang="pt-BR" dirty="0">
                <a:latin typeface="Calibri" pitchFamily="34" charset="0"/>
                <a:cs typeface="Arial" charset="0"/>
              </a:rPr>
              <a:t>-</a:t>
            </a:r>
            <a:r>
              <a:rPr lang="pt-BR" dirty="0" err="1">
                <a:latin typeface="Calibri" pitchFamily="34" charset="0"/>
                <a:cs typeface="Arial" charset="0"/>
              </a:rPr>
              <a:t>sheet</a:t>
            </a:r>
            <a:endParaRPr lang="el-GR" dirty="0">
              <a:latin typeface="Calibri" pitchFamily="34" charset="0"/>
              <a:cs typeface="Arial" charset="0"/>
            </a:endParaRPr>
          </a:p>
        </p:txBody>
      </p:sp>
      <p:sp>
        <p:nvSpPr>
          <p:cNvPr id="86021" name="Text Box 9"/>
          <p:cNvSpPr txBox="1">
            <a:spLocks noChangeArrowheads="1"/>
          </p:cNvSpPr>
          <p:nvPr/>
        </p:nvSpPr>
        <p:spPr bwMode="auto">
          <a:xfrm>
            <a:off x="1144598" y="3400740"/>
            <a:ext cx="2023945" cy="369332"/>
          </a:xfrm>
          <a:prstGeom prst="rect">
            <a:avLst/>
          </a:prstGeom>
          <a:noFill/>
          <a:ln w="9525">
            <a:noFill/>
            <a:miter lim="800000"/>
            <a:headEnd/>
            <a:tailEnd/>
          </a:ln>
        </p:spPr>
        <p:txBody>
          <a:bodyPr wrap="square">
            <a:spAutoFit/>
          </a:bodyPr>
          <a:lstStyle/>
          <a:p>
            <a:pPr>
              <a:spcBef>
                <a:spcPct val="50000"/>
              </a:spcBef>
            </a:pPr>
            <a:r>
              <a:rPr lang="pt-BR" dirty="0" err="1">
                <a:latin typeface="Calibri" pitchFamily="34" charset="0"/>
              </a:rPr>
              <a:t>Parallel</a:t>
            </a:r>
            <a:r>
              <a:rPr lang="pt-BR" dirty="0">
                <a:latin typeface="Calibri" pitchFamily="34" charset="0"/>
              </a:rPr>
              <a:t> </a:t>
            </a:r>
            <a:r>
              <a:rPr lang="el-GR" dirty="0">
                <a:latin typeface="Calibri" pitchFamily="34" charset="0"/>
                <a:cs typeface="Arial" charset="0"/>
              </a:rPr>
              <a:t>β</a:t>
            </a:r>
            <a:r>
              <a:rPr lang="pt-BR" dirty="0">
                <a:latin typeface="Calibri" pitchFamily="34" charset="0"/>
                <a:cs typeface="Arial" charset="0"/>
              </a:rPr>
              <a:t>-</a:t>
            </a:r>
            <a:r>
              <a:rPr lang="pt-BR" dirty="0" err="1">
                <a:latin typeface="Calibri" pitchFamily="34" charset="0"/>
                <a:cs typeface="Arial" charset="0"/>
              </a:rPr>
              <a:t>sheet</a:t>
            </a:r>
            <a:endParaRPr lang="el-GR" dirty="0">
              <a:latin typeface="Calibri" pitchFamily="34" charset="0"/>
              <a:cs typeface="Arial" charset="0"/>
            </a:endParaRPr>
          </a:p>
        </p:txBody>
      </p:sp>
      <p:sp>
        <p:nvSpPr>
          <p:cNvPr id="2" name="Titel 1">
            <a:extLst>
              <a:ext uri="{FF2B5EF4-FFF2-40B4-BE49-F238E27FC236}">
                <a16:creationId xmlns:a16="http://schemas.microsoft.com/office/drawing/2014/main" id="{FC47EE5D-FEFE-F080-A0FC-D064C45E98C0}"/>
              </a:ext>
            </a:extLst>
          </p:cNvPr>
          <p:cNvSpPr>
            <a:spLocks noGrp="1"/>
          </p:cNvSpPr>
          <p:nvPr>
            <p:ph type="title"/>
          </p:nvPr>
        </p:nvSpPr>
        <p:spPr>
          <a:xfrm>
            <a:off x="838200" y="365125"/>
            <a:ext cx="10515600" cy="1325563"/>
          </a:xfrm>
        </p:spPr>
        <p:txBody>
          <a:bodyPr/>
          <a:lstStyle/>
          <a:p>
            <a:r>
              <a:rPr lang="en-US" sz="4400" b="1" dirty="0">
                <a:latin typeface="Calibri" pitchFamily="34" charset="0"/>
                <a:sym typeface="Symbol" pitchFamily="18" charset="2"/>
              </a:rPr>
              <a:t>𝛃-sheets</a:t>
            </a:r>
            <a:endParaRPr lang="en-GB"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AC65CC-8BC1-9C25-025B-B857BE087A10}"/>
              </a:ext>
            </a:extLst>
          </p:cNvPr>
          <p:cNvSpPr>
            <a:spLocks noGrp="1"/>
          </p:cNvSpPr>
          <p:nvPr>
            <p:ph type="title"/>
          </p:nvPr>
        </p:nvSpPr>
        <p:spPr/>
        <p:txBody>
          <a:bodyPr/>
          <a:lstStyle/>
          <a:p>
            <a:r>
              <a:rPr lang="de-DE" dirty="0" err="1"/>
              <a:t>Example</a:t>
            </a:r>
            <a:r>
              <a:rPr lang="de-DE" dirty="0"/>
              <a:t> </a:t>
            </a:r>
            <a:r>
              <a:rPr lang="de-DE" dirty="0" err="1"/>
              <a:t>of</a:t>
            </a:r>
            <a:r>
              <a:rPr lang="de-DE" dirty="0"/>
              <a:t> </a:t>
            </a:r>
            <a:r>
              <a:rPr lang="de-DE" dirty="0" err="1"/>
              <a:t>beta</a:t>
            </a:r>
            <a:r>
              <a:rPr lang="de-DE" dirty="0"/>
              <a:t> </a:t>
            </a:r>
            <a:r>
              <a:rPr lang="de-DE" dirty="0" err="1"/>
              <a:t>sheet</a:t>
            </a:r>
            <a:r>
              <a:rPr lang="de-DE" dirty="0"/>
              <a:t> </a:t>
            </a:r>
            <a:r>
              <a:rPr lang="de-DE" dirty="0" err="1"/>
              <a:t>with</a:t>
            </a:r>
            <a:r>
              <a:rPr lang="de-DE" dirty="0"/>
              <a:t> </a:t>
            </a:r>
            <a:r>
              <a:rPr lang="de-DE" dirty="0" err="1"/>
              <a:t>twisted</a:t>
            </a:r>
            <a:r>
              <a:rPr lang="de-DE" dirty="0"/>
              <a:t> </a:t>
            </a:r>
            <a:r>
              <a:rPr lang="de-DE" dirty="0" err="1"/>
              <a:t>beta</a:t>
            </a:r>
            <a:r>
              <a:rPr lang="de-DE" dirty="0"/>
              <a:t> </a:t>
            </a:r>
            <a:r>
              <a:rPr lang="de-DE" dirty="0" err="1"/>
              <a:t>strands</a:t>
            </a:r>
            <a:endParaRPr lang="en-GB" dirty="0"/>
          </a:p>
        </p:txBody>
      </p:sp>
      <p:pic>
        <p:nvPicPr>
          <p:cNvPr id="5" name="Grafik 4" descr="Ein Bild, das Kunst, Grafiken, Screenshot, Grafikdesign enthält.&#10;&#10;KI-generierte Inhalte können fehlerhaft sein.">
            <a:extLst>
              <a:ext uri="{FF2B5EF4-FFF2-40B4-BE49-F238E27FC236}">
                <a16:creationId xmlns:a16="http://schemas.microsoft.com/office/drawing/2014/main" id="{98577264-4714-B777-0450-AA655024CE98}"/>
              </a:ext>
            </a:extLst>
          </p:cNvPr>
          <p:cNvPicPr>
            <a:picLocks noChangeAspect="1"/>
          </p:cNvPicPr>
          <p:nvPr/>
        </p:nvPicPr>
        <p:blipFill>
          <a:blip r:embed="rId2"/>
          <a:srcRect l="37352" t="7440" r="28170" b="8350"/>
          <a:stretch/>
        </p:blipFill>
        <p:spPr>
          <a:xfrm>
            <a:off x="6574054" y="896604"/>
            <a:ext cx="5014272" cy="5826642"/>
          </a:xfrm>
          <a:prstGeom prst="rect">
            <a:avLst/>
          </a:prstGeom>
        </p:spPr>
      </p:pic>
      <p:pic>
        <p:nvPicPr>
          <p:cNvPr id="7" name="Grafik 6" descr="Ein Bild, das Cartoon, Screenshot, Kunst enthält.&#10;&#10;KI-generierte Inhalte können fehlerhaft sein.">
            <a:extLst>
              <a:ext uri="{FF2B5EF4-FFF2-40B4-BE49-F238E27FC236}">
                <a16:creationId xmlns:a16="http://schemas.microsoft.com/office/drawing/2014/main" id="{989340BB-1F19-D157-0C67-5DE8F5171B24}"/>
              </a:ext>
            </a:extLst>
          </p:cNvPr>
          <p:cNvPicPr>
            <a:picLocks noChangeAspect="1"/>
          </p:cNvPicPr>
          <p:nvPr/>
        </p:nvPicPr>
        <p:blipFill>
          <a:blip r:embed="rId3"/>
          <a:srcRect l="19092" t="2325" r="21903" b="3717"/>
          <a:stretch/>
        </p:blipFill>
        <p:spPr>
          <a:xfrm>
            <a:off x="702644" y="2281914"/>
            <a:ext cx="5082140" cy="3850106"/>
          </a:xfrm>
          <a:prstGeom prst="rect">
            <a:avLst/>
          </a:prstGeom>
        </p:spPr>
      </p:pic>
    </p:spTree>
    <p:extLst>
      <p:ext uri="{BB962C8B-B14F-4D97-AF65-F5344CB8AC3E}">
        <p14:creationId xmlns:p14="http://schemas.microsoft.com/office/powerpoint/2010/main" val="2158386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205DF-E0C1-1F78-FE54-3987F45E43BA}"/>
              </a:ext>
            </a:extLst>
          </p:cNvPr>
          <p:cNvSpPr>
            <a:spLocks noGrp="1"/>
          </p:cNvSpPr>
          <p:nvPr>
            <p:ph type="title"/>
          </p:nvPr>
        </p:nvSpPr>
        <p:spPr/>
        <p:txBody>
          <a:bodyPr/>
          <a:lstStyle/>
          <a:p>
            <a:r>
              <a:rPr lang="en-DE" dirty="0"/>
              <a:t>Introduction round</a:t>
            </a:r>
          </a:p>
        </p:txBody>
      </p:sp>
      <p:sp>
        <p:nvSpPr>
          <p:cNvPr id="3" name="Content Placeholder 2">
            <a:extLst>
              <a:ext uri="{FF2B5EF4-FFF2-40B4-BE49-F238E27FC236}">
                <a16:creationId xmlns:a16="http://schemas.microsoft.com/office/drawing/2014/main" id="{627C489F-72FF-57AB-484F-D5A1E1510FBD}"/>
              </a:ext>
            </a:extLst>
          </p:cNvPr>
          <p:cNvSpPr>
            <a:spLocks noGrp="1"/>
          </p:cNvSpPr>
          <p:nvPr>
            <p:ph idx="1"/>
          </p:nvPr>
        </p:nvSpPr>
        <p:spPr/>
        <p:txBody>
          <a:bodyPr/>
          <a:lstStyle/>
          <a:p>
            <a:r>
              <a:rPr lang="en-DE" dirty="0"/>
              <a:t>Who are you?</a:t>
            </a:r>
          </a:p>
          <a:p>
            <a:r>
              <a:rPr lang="en-DE" dirty="0"/>
              <a:t>What is your background?</a:t>
            </a:r>
          </a:p>
          <a:p>
            <a:r>
              <a:rPr lang="en-DE" dirty="0"/>
              <a:t>W</a:t>
            </a:r>
            <a:r>
              <a:rPr lang="en-GB" dirty="0"/>
              <a:t>h</a:t>
            </a:r>
            <a:r>
              <a:rPr lang="en-DE" dirty="0"/>
              <a:t>y are you interested in protein structure and thermodynamics?</a:t>
            </a:r>
          </a:p>
        </p:txBody>
      </p:sp>
    </p:spTree>
    <p:extLst>
      <p:ext uri="{BB962C8B-B14F-4D97-AF65-F5344CB8AC3E}">
        <p14:creationId xmlns:p14="http://schemas.microsoft.com/office/powerpoint/2010/main" val="1261112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B94F-1000-EDD7-5E19-8DAD1673269F}"/>
              </a:ext>
            </a:extLst>
          </p:cNvPr>
          <p:cNvSpPr>
            <a:spLocks noGrp="1"/>
          </p:cNvSpPr>
          <p:nvPr>
            <p:ph type="title"/>
          </p:nvPr>
        </p:nvSpPr>
        <p:spPr/>
        <p:txBody>
          <a:bodyPr/>
          <a:lstStyle/>
          <a:p>
            <a:r>
              <a:rPr lang="en-DE" dirty="0"/>
              <a:t>Example of a beta sheet with twisted beat strands</a:t>
            </a:r>
          </a:p>
        </p:txBody>
      </p:sp>
      <p:pic>
        <p:nvPicPr>
          <p:cNvPr id="4" name="Grafik 3">
            <a:extLst>
              <a:ext uri="{FF2B5EF4-FFF2-40B4-BE49-F238E27FC236}">
                <a16:creationId xmlns:a16="http://schemas.microsoft.com/office/drawing/2014/main" id="{6E5CB13F-4D41-5F5F-E452-88A2DA11D201}"/>
              </a:ext>
            </a:extLst>
          </p:cNvPr>
          <p:cNvPicPr>
            <a:picLocks noChangeAspect="1"/>
          </p:cNvPicPr>
          <p:nvPr/>
        </p:nvPicPr>
        <p:blipFill>
          <a:blip r:embed="rId2"/>
          <a:stretch>
            <a:fillRect/>
          </a:stretch>
        </p:blipFill>
        <p:spPr>
          <a:xfrm>
            <a:off x="6096000" y="2247869"/>
            <a:ext cx="5893736" cy="4245006"/>
          </a:xfrm>
          <a:prstGeom prst="rect">
            <a:avLst/>
          </a:prstGeom>
        </p:spPr>
      </p:pic>
      <p:pic>
        <p:nvPicPr>
          <p:cNvPr id="6" name="Grafik 5" descr="Ein Bild, das Grafiken, Kunst, Grafikdesign, Cartoon enthält.&#10;&#10;KI-generierte Inhalte können fehlerhaft sein.">
            <a:extLst>
              <a:ext uri="{FF2B5EF4-FFF2-40B4-BE49-F238E27FC236}">
                <a16:creationId xmlns:a16="http://schemas.microsoft.com/office/drawing/2014/main" id="{953D46BC-F8A5-FD42-19ED-5E57BC94AC65}"/>
              </a:ext>
            </a:extLst>
          </p:cNvPr>
          <p:cNvPicPr>
            <a:picLocks noChangeAspect="1"/>
          </p:cNvPicPr>
          <p:nvPr/>
        </p:nvPicPr>
        <p:blipFill>
          <a:blip r:embed="rId3"/>
          <a:srcRect l="34462" t="2922" r="27593"/>
          <a:stretch/>
        </p:blipFill>
        <p:spPr>
          <a:xfrm>
            <a:off x="1280160" y="1876925"/>
            <a:ext cx="3792354" cy="4615950"/>
          </a:xfrm>
          <a:prstGeom prst="rect">
            <a:avLst/>
          </a:prstGeom>
        </p:spPr>
      </p:pic>
    </p:spTree>
    <p:extLst>
      <p:ext uri="{BB962C8B-B14F-4D97-AF65-F5344CB8AC3E}">
        <p14:creationId xmlns:p14="http://schemas.microsoft.com/office/powerpoint/2010/main" val="278503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Grp="1" noChangeAspect="1" noChangeArrowheads="1"/>
          </p:cNvPicPr>
          <p:nvPr>
            <p:ph idx="1"/>
          </p:nvPr>
        </p:nvPicPr>
        <p:blipFill>
          <a:blip r:embed="rId2" cstate="print"/>
          <a:srcRect/>
          <a:stretch>
            <a:fillRect/>
          </a:stretch>
        </p:blipFill>
        <p:spPr>
          <a:xfrm>
            <a:off x="-12175" y="1879657"/>
            <a:ext cx="3731606" cy="3141784"/>
          </a:xfrm>
        </p:spPr>
      </p:pic>
      <p:pic>
        <p:nvPicPr>
          <p:cNvPr id="28675" name="Picture 3"/>
          <p:cNvPicPr>
            <a:picLocks noChangeAspect="1" noChangeArrowheads="1"/>
          </p:cNvPicPr>
          <p:nvPr/>
        </p:nvPicPr>
        <p:blipFill>
          <a:blip r:embed="rId3" cstate="print"/>
          <a:srcRect/>
          <a:stretch>
            <a:fillRect/>
          </a:stretch>
        </p:blipFill>
        <p:spPr bwMode="auto">
          <a:xfrm>
            <a:off x="3735012" y="1870018"/>
            <a:ext cx="4688657" cy="3152153"/>
          </a:xfrm>
          <a:prstGeom prst="rect">
            <a:avLst/>
          </a:prstGeom>
          <a:noFill/>
          <a:ln w="9525">
            <a:noFill/>
            <a:miter lim="800000"/>
            <a:headEnd/>
            <a:tailEnd/>
          </a:ln>
        </p:spPr>
      </p:pic>
      <p:pic>
        <p:nvPicPr>
          <p:cNvPr id="28676" name="Picture 4"/>
          <p:cNvPicPr>
            <a:picLocks noChangeAspect="1" noChangeArrowheads="1"/>
          </p:cNvPicPr>
          <p:nvPr/>
        </p:nvPicPr>
        <p:blipFill>
          <a:blip r:embed="rId4" cstate="print"/>
          <a:srcRect/>
          <a:stretch>
            <a:fillRect/>
          </a:stretch>
        </p:blipFill>
        <p:spPr bwMode="auto">
          <a:xfrm>
            <a:off x="8440861" y="1870018"/>
            <a:ext cx="3758562" cy="3160449"/>
          </a:xfrm>
          <a:prstGeom prst="rect">
            <a:avLst/>
          </a:prstGeom>
          <a:noFill/>
          <a:ln w="9525">
            <a:noFill/>
            <a:miter lim="800000"/>
            <a:headEnd/>
            <a:tailEnd/>
          </a:ln>
        </p:spPr>
      </p:pic>
      <p:sp>
        <p:nvSpPr>
          <p:cNvPr id="2" name="Title 1">
            <a:extLst>
              <a:ext uri="{FF2B5EF4-FFF2-40B4-BE49-F238E27FC236}">
                <a16:creationId xmlns:a16="http://schemas.microsoft.com/office/drawing/2014/main" id="{1D5C0234-A06A-D8F2-F22E-09FC5EE38C27}"/>
              </a:ext>
            </a:extLst>
          </p:cNvPr>
          <p:cNvSpPr>
            <a:spLocks noGrp="1"/>
          </p:cNvSpPr>
          <p:nvPr>
            <p:ph type="title"/>
          </p:nvPr>
        </p:nvSpPr>
        <p:spPr>
          <a:xfrm>
            <a:off x="838200" y="365125"/>
            <a:ext cx="10515600" cy="1325563"/>
          </a:xfrm>
        </p:spPr>
        <p:txBody>
          <a:bodyPr/>
          <a:lstStyle/>
          <a:p>
            <a:r>
              <a:rPr lang="en-DE" dirty="0"/>
              <a:t>A summary of everything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3" name="Picture 2"/>
          <p:cNvPicPr>
            <a:picLocks noChangeAspect="1" noChangeArrowheads="1"/>
          </p:cNvPicPr>
          <p:nvPr/>
        </p:nvPicPr>
        <p:blipFill>
          <a:blip r:embed="rId2" cstate="print"/>
          <a:srcRect/>
          <a:stretch>
            <a:fillRect/>
          </a:stretch>
        </p:blipFill>
        <p:spPr bwMode="auto">
          <a:xfrm>
            <a:off x="1117600" y="152400"/>
            <a:ext cx="9766300" cy="6516688"/>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noChangeArrowheads="1"/>
          </p:cNvSpPr>
          <p:nvPr>
            <p:ph type="title"/>
          </p:nvPr>
        </p:nvSpPr>
        <p:spPr/>
        <p:txBody>
          <a:bodyPr>
            <a:normAutofit/>
          </a:bodyPr>
          <a:lstStyle/>
          <a:p>
            <a:r>
              <a:rPr lang="pt-BR" dirty="0"/>
              <a:t>Why be oligomeric?</a:t>
            </a:r>
            <a:endParaRPr lang="en-US" dirty="0"/>
          </a:p>
        </p:txBody>
      </p:sp>
      <p:sp>
        <p:nvSpPr>
          <p:cNvPr id="193539" name="Text Box 4"/>
          <p:cNvSpPr txBox="1">
            <a:spLocks noChangeArrowheads="1"/>
          </p:cNvSpPr>
          <p:nvPr/>
        </p:nvSpPr>
        <p:spPr bwMode="auto">
          <a:xfrm>
            <a:off x="1651000" y="1773248"/>
            <a:ext cx="8813800" cy="5863144"/>
          </a:xfrm>
          <a:prstGeom prst="rect">
            <a:avLst/>
          </a:prstGeom>
          <a:noFill/>
          <a:ln w="9525">
            <a:noFill/>
            <a:miter lim="800000"/>
            <a:headEnd/>
            <a:tailEnd/>
          </a:ln>
        </p:spPr>
        <p:txBody>
          <a:bodyPr>
            <a:spAutoFit/>
          </a:bodyPr>
          <a:lstStyle/>
          <a:p>
            <a:pPr marL="342900" indent="-342900">
              <a:spcBef>
                <a:spcPct val="50000"/>
              </a:spcBef>
            </a:pPr>
            <a:endParaRPr lang="pt-BR" sz="2400" dirty="0">
              <a:solidFill>
                <a:schemeClr val="hlink"/>
              </a:solidFill>
              <a:latin typeface="Calibri" pitchFamily="34" charset="0"/>
            </a:endParaRPr>
          </a:p>
          <a:p>
            <a:pPr marL="342900" indent="-342900">
              <a:spcBef>
                <a:spcPct val="50000"/>
              </a:spcBef>
              <a:buFontTx/>
              <a:buAutoNum type="arabicParenR"/>
            </a:pPr>
            <a:r>
              <a:rPr lang="pt-BR" dirty="0">
                <a:latin typeface="Calibri" pitchFamily="34" charset="0"/>
              </a:rPr>
              <a:t>Multiple sites, cross-links, membrane association</a:t>
            </a:r>
          </a:p>
          <a:p>
            <a:pPr marL="342900" indent="-342900">
              <a:spcBef>
                <a:spcPct val="50000"/>
              </a:spcBef>
              <a:buFontTx/>
              <a:buAutoNum type="arabicParenR"/>
            </a:pPr>
            <a:r>
              <a:rPr lang="pt-BR" dirty="0">
                <a:latin typeface="Calibri" pitchFamily="34" charset="0"/>
              </a:rPr>
              <a:t>Cooperativity/Alosterism</a:t>
            </a:r>
          </a:p>
          <a:p>
            <a:pPr marL="342900" indent="-342900">
              <a:spcBef>
                <a:spcPct val="50000"/>
              </a:spcBef>
              <a:buFontTx/>
              <a:buAutoNum type="arabicParenR"/>
            </a:pPr>
            <a:r>
              <a:rPr lang="pt-BR" dirty="0">
                <a:latin typeface="Calibri" pitchFamily="34" charset="0"/>
              </a:rPr>
              <a:t>Cavities, channels and pores</a:t>
            </a:r>
          </a:p>
          <a:p>
            <a:pPr marL="342900" indent="-342900">
              <a:spcBef>
                <a:spcPct val="50000"/>
              </a:spcBef>
              <a:buFontTx/>
              <a:buAutoNum type="arabicParenR"/>
            </a:pPr>
            <a:r>
              <a:rPr lang="pt-BR" dirty="0">
                <a:latin typeface="Calibri" pitchFamily="34" charset="0"/>
              </a:rPr>
              <a:t>Formation of functional sites (ative sites)</a:t>
            </a:r>
          </a:p>
          <a:p>
            <a:pPr marL="342900" indent="-342900">
              <a:spcBef>
                <a:spcPct val="50000"/>
              </a:spcBef>
              <a:buFontTx/>
              <a:buAutoNum type="arabicParenR"/>
            </a:pPr>
            <a:r>
              <a:rPr lang="pt-BR" dirty="0">
                <a:latin typeface="Calibri" pitchFamily="34" charset="0"/>
              </a:rPr>
              <a:t>Size and Stability</a:t>
            </a:r>
          </a:p>
          <a:p>
            <a:pPr marL="342900" indent="-342900">
              <a:spcBef>
                <a:spcPct val="50000"/>
              </a:spcBef>
              <a:buFontTx/>
              <a:buAutoNum type="arabicParenR"/>
            </a:pPr>
            <a:r>
              <a:rPr lang="pt-BR" dirty="0">
                <a:latin typeface="Calibri" pitchFamily="34" charset="0"/>
              </a:rPr>
              <a:t>Economy of genetic material</a:t>
            </a:r>
          </a:p>
          <a:p>
            <a:pPr marL="342900" indent="-342900">
              <a:spcBef>
                <a:spcPct val="50000"/>
              </a:spcBef>
              <a:buFontTx/>
              <a:buAutoNum type="arabicParenR"/>
            </a:pPr>
            <a:r>
              <a:rPr lang="pt-BR" dirty="0">
                <a:latin typeface="Calibri" pitchFamily="34" charset="0"/>
              </a:rPr>
              <a:t>“Rulers”  -  exact eperation between active sites</a:t>
            </a:r>
          </a:p>
          <a:p>
            <a:pPr marL="342900" indent="-342900">
              <a:spcBef>
                <a:spcPct val="50000"/>
              </a:spcBef>
              <a:buFontTx/>
              <a:buAutoNum type="arabicParenR"/>
            </a:pPr>
            <a:r>
              <a:rPr lang="pt-BR" dirty="0">
                <a:latin typeface="Calibri" pitchFamily="34" charset="0"/>
              </a:rPr>
              <a:t>Multiple functions (in the case of hetero-oligomers)</a:t>
            </a:r>
          </a:p>
          <a:p>
            <a:pPr marL="342900" indent="-342900">
              <a:spcBef>
                <a:spcPct val="50000"/>
              </a:spcBef>
              <a:buFontTx/>
              <a:buAutoNum type="arabicParenR"/>
            </a:pPr>
            <a:endParaRPr lang="pt-BR" dirty="0">
              <a:latin typeface="Calibri" pitchFamily="34" charset="0"/>
            </a:endParaRPr>
          </a:p>
          <a:p>
            <a:pPr marL="342900" indent="-342900">
              <a:spcBef>
                <a:spcPct val="50000"/>
              </a:spcBef>
              <a:buFontTx/>
              <a:buAutoNum type="arabicParenR"/>
            </a:pPr>
            <a:endParaRPr lang="pt-BR" dirty="0">
              <a:latin typeface="Calibri" pitchFamily="34" charset="0"/>
            </a:endParaRPr>
          </a:p>
          <a:p>
            <a:pPr marL="342900" indent="-342900">
              <a:spcBef>
                <a:spcPct val="50000"/>
              </a:spcBef>
              <a:buFontTx/>
              <a:buAutoNum type="arabicParenR"/>
            </a:pPr>
            <a:endParaRPr lang="pt-BR" dirty="0">
              <a:latin typeface="Calibri" pitchFamily="34" charset="0"/>
            </a:endParaRPr>
          </a:p>
          <a:p>
            <a:pPr marL="342900" indent="-342900">
              <a:spcBef>
                <a:spcPct val="50000"/>
              </a:spcBef>
              <a:buFontTx/>
              <a:buAutoNum type="arabicParenR"/>
            </a:pPr>
            <a:endParaRPr lang="pt-BR" dirty="0">
              <a:latin typeface="Calibri" pitchFamily="34" charset="0"/>
            </a:endParaRPr>
          </a:p>
          <a:p>
            <a:pPr marL="342900" indent="-342900">
              <a:spcBef>
                <a:spcPct val="50000"/>
              </a:spcBef>
              <a:buFontTx/>
              <a:buAutoNum type="arabicParenR"/>
            </a:pPr>
            <a:endParaRPr lang="en-US" dirty="0">
              <a:latin typeface="Calibri" pitchFamily="34" charset="0"/>
            </a:endParaRPr>
          </a:p>
        </p:txBody>
      </p:sp>
      <p:pic>
        <p:nvPicPr>
          <p:cNvPr id="193540" name="Picture 5"/>
          <p:cNvPicPr>
            <a:picLocks noChangeAspect="1" noChangeArrowheads="1"/>
          </p:cNvPicPr>
          <p:nvPr/>
        </p:nvPicPr>
        <p:blipFill>
          <a:blip r:embed="rId2" cstate="print"/>
          <a:srcRect/>
          <a:stretch>
            <a:fillRect/>
          </a:stretch>
        </p:blipFill>
        <p:spPr bwMode="auto">
          <a:xfrm>
            <a:off x="8323263" y="2703521"/>
            <a:ext cx="2374900" cy="2238375"/>
          </a:xfrm>
          <a:prstGeom prst="rect">
            <a:avLst/>
          </a:prstGeom>
          <a:noFill/>
          <a:ln w="9525">
            <a:noFill/>
            <a:miter lim="800000"/>
            <a:headEnd/>
            <a:tailEnd/>
          </a:ln>
        </p:spPr>
      </p:pic>
      <p:sp>
        <p:nvSpPr>
          <p:cNvPr id="193541" name="Text Box 6"/>
          <p:cNvSpPr txBox="1">
            <a:spLocks noChangeArrowheads="1"/>
          </p:cNvSpPr>
          <p:nvPr/>
        </p:nvSpPr>
        <p:spPr bwMode="auto">
          <a:xfrm>
            <a:off x="8648701" y="4271963"/>
            <a:ext cx="777875" cy="336550"/>
          </a:xfrm>
          <a:prstGeom prst="rect">
            <a:avLst/>
          </a:prstGeom>
          <a:noFill/>
          <a:ln w="9525">
            <a:noFill/>
            <a:miter lim="800000"/>
            <a:headEnd/>
            <a:tailEnd/>
          </a:ln>
        </p:spPr>
        <p:txBody>
          <a:bodyPr>
            <a:spAutoFit/>
          </a:bodyPr>
          <a:lstStyle/>
          <a:p>
            <a:pPr>
              <a:spcBef>
                <a:spcPct val="50000"/>
              </a:spcBef>
            </a:pPr>
            <a:r>
              <a:rPr lang="pt-BR" sz="1600">
                <a:solidFill>
                  <a:schemeClr val="bg1"/>
                </a:solidFill>
                <a:latin typeface="Calibri" pitchFamily="34" charset="0"/>
              </a:rPr>
              <a:t>8</a:t>
            </a:r>
            <a:endParaRPr lang="en-US" sz="1600">
              <a:solidFill>
                <a:schemeClr val="bg1"/>
              </a:solidFill>
              <a:latin typeface="Calibri" pitchFamily="34" charset="0"/>
            </a:endParaRPr>
          </a:p>
        </p:txBody>
      </p:sp>
      <p:sp>
        <p:nvSpPr>
          <p:cNvPr id="193542" name="Text Box 7"/>
          <p:cNvSpPr txBox="1">
            <a:spLocks noChangeArrowheads="1"/>
          </p:cNvSpPr>
          <p:nvPr/>
        </p:nvSpPr>
        <p:spPr bwMode="auto">
          <a:xfrm>
            <a:off x="9377365" y="4538663"/>
            <a:ext cx="779462" cy="336550"/>
          </a:xfrm>
          <a:prstGeom prst="rect">
            <a:avLst/>
          </a:prstGeom>
          <a:noFill/>
          <a:ln w="9525">
            <a:noFill/>
            <a:miter lim="800000"/>
            <a:headEnd/>
            <a:tailEnd/>
          </a:ln>
        </p:spPr>
        <p:txBody>
          <a:bodyPr>
            <a:spAutoFit/>
          </a:bodyPr>
          <a:lstStyle/>
          <a:p>
            <a:pPr>
              <a:spcBef>
                <a:spcPct val="50000"/>
              </a:spcBef>
            </a:pPr>
            <a:r>
              <a:rPr lang="pt-BR" sz="1600">
                <a:solidFill>
                  <a:schemeClr val="bg1"/>
                </a:solidFill>
                <a:latin typeface="Calibri" pitchFamily="34" charset="0"/>
              </a:rPr>
              <a:t>7</a:t>
            </a:r>
            <a:endParaRPr lang="en-US" sz="1600">
              <a:solidFill>
                <a:schemeClr val="bg1"/>
              </a:solidFill>
              <a:latin typeface="Calibri" pitchFamily="34" charset="0"/>
            </a:endParaRPr>
          </a:p>
        </p:txBody>
      </p:sp>
      <p:sp>
        <p:nvSpPr>
          <p:cNvPr id="193543" name="Text Box 8"/>
          <p:cNvSpPr txBox="1">
            <a:spLocks noChangeArrowheads="1"/>
          </p:cNvSpPr>
          <p:nvPr/>
        </p:nvSpPr>
        <p:spPr bwMode="auto">
          <a:xfrm>
            <a:off x="10034594" y="4292600"/>
            <a:ext cx="779462" cy="336550"/>
          </a:xfrm>
          <a:prstGeom prst="rect">
            <a:avLst/>
          </a:prstGeom>
          <a:noFill/>
          <a:ln w="9525">
            <a:noFill/>
            <a:miter lim="800000"/>
            <a:headEnd/>
            <a:tailEnd/>
          </a:ln>
        </p:spPr>
        <p:txBody>
          <a:bodyPr>
            <a:spAutoFit/>
          </a:bodyPr>
          <a:lstStyle/>
          <a:p>
            <a:pPr>
              <a:spcBef>
                <a:spcPct val="50000"/>
              </a:spcBef>
            </a:pPr>
            <a:r>
              <a:rPr lang="pt-BR" sz="1600">
                <a:solidFill>
                  <a:schemeClr val="bg1"/>
                </a:solidFill>
                <a:latin typeface="Calibri" pitchFamily="34" charset="0"/>
              </a:rPr>
              <a:t>6</a:t>
            </a:r>
            <a:endParaRPr lang="en-US" sz="1600">
              <a:solidFill>
                <a:schemeClr val="bg1"/>
              </a:solidFill>
              <a:latin typeface="Calibri" pitchFamily="34" charset="0"/>
            </a:endParaRPr>
          </a:p>
        </p:txBody>
      </p:sp>
      <p:sp>
        <p:nvSpPr>
          <p:cNvPr id="193544" name="Text Box 9"/>
          <p:cNvSpPr txBox="1">
            <a:spLocks noChangeArrowheads="1"/>
          </p:cNvSpPr>
          <p:nvPr/>
        </p:nvSpPr>
        <p:spPr bwMode="auto">
          <a:xfrm>
            <a:off x="10345738" y="3644900"/>
            <a:ext cx="779462" cy="336550"/>
          </a:xfrm>
          <a:prstGeom prst="rect">
            <a:avLst/>
          </a:prstGeom>
          <a:noFill/>
          <a:ln w="9525">
            <a:noFill/>
            <a:miter lim="800000"/>
            <a:headEnd/>
            <a:tailEnd/>
          </a:ln>
        </p:spPr>
        <p:txBody>
          <a:bodyPr>
            <a:spAutoFit/>
          </a:bodyPr>
          <a:lstStyle/>
          <a:p>
            <a:pPr>
              <a:spcBef>
                <a:spcPct val="50000"/>
              </a:spcBef>
            </a:pPr>
            <a:r>
              <a:rPr lang="pt-BR" sz="1600">
                <a:solidFill>
                  <a:schemeClr val="bg1"/>
                </a:solidFill>
                <a:latin typeface="Calibri" pitchFamily="34" charset="0"/>
              </a:rPr>
              <a:t>5</a:t>
            </a:r>
            <a:endParaRPr lang="en-US" sz="1600">
              <a:solidFill>
                <a:schemeClr val="bg1"/>
              </a:solidFill>
              <a:latin typeface="Calibri" pitchFamily="34" charset="0"/>
            </a:endParaRPr>
          </a:p>
        </p:txBody>
      </p:sp>
      <p:sp>
        <p:nvSpPr>
          <p:cNvPr id="193545" name="Text Box 10"/>
          <p:cNvSpPr txBox="1">
            <a:spLocks noChangeArrowheads="1"/>
          </p:cNvSpPr>
          <p:nvPr/>
        </p:nvSpPr>
        <p:spPr bwMode="auto">
          <a:xfrm>
            <a:off x="10079041" y="2997200"/>
            <a:ext cx="779462" cy="336550"/>
          </a:xfrm>
          <a:prstGeom prst="rect">
            <a:avLst/>
          </a:prstGeom>
          <a:noFill/>
          <a:ln w="9525">
            <a:noFill/>
            <a:miter lim="800000"/>
            <a:headEnd/>
            <a:tailEnd/>
          </a:ln>
        </p:spPr>
        <p:txBody>
          <a:bodyPr>
            <a:spAutoFit/>
          </a:bodyPr>
          <a:lstStyle/>
          <a:p>
            <a:pPr>
              <a:spcBef>
                <a:spcPct val="50000"/>
              </a:spcBef>
            </a:pPr>
            <a:r>
              <a:rPr lang="pt-BR" sz="1600">
                <a:solidFill>
                  <a:schemeClr val="bg1"/>
                </a:solidFill>
                <a:latin typeface="Calibri" pitchFamily="34" charset="0"/>
              </a:rPr>
              <a:t>4</a:t>
            </a:r>
            <a:endParaRPr lang="en-US" sz="1600">
              <a:solidFill>
                <a:schemeClr val="bg1"/>
              </a:solidFill>
              <a:latin typeface="Calibri" pitchFamily="34" charset="0"/>
            </a:endParaRPr>
          </a:p>
        </p:txBody>
      </p:sp>
      <p:sp>
        <p:nvSpPr>
          <p:cNvPr id="193546" name="Text Box 11"/>
          <p:cNvSpPr txBox="1">
            <a:spLocks noChangeArrowheads="1"/>
          </p:cNvSpPr>
          <p:nvPr/>
        </p:nvSpPr>
        <p:spPr bwMode="auto">
          <a:xfrm>
            <a:off x="9350376" y="2708275"/>
            <a:ext cx="777875" cy="336550"/>
          </a:xfrm>
          <a:prstGeom prst="rect">
            <a:avLst/>
          </a:prstGeom>
          <a:noFill/>
          <a:ln w="9525">
            <a:noFill/>
            <a:miter lim="800000"/>
            <a:headEnd/>
            <a:tailEnd/>
          </a:ln>
        </p:spPr>
        <p:txBody>
          <a:bodyPr>
            <a:spAutoFit/>
          </a:bodyPr>
          <a:lstStyle/>
          <a:p>
            <a:pPr>
              <a:spcBef>
                <a:spcPct val="50000"/>
              </a:spcBef>
            </a:pPr>
            <a:r>
              <a:rPr lang="pt-BR" sz="1600">
                <a:solidFill>
                  <a:schemeClr val="bg1"/>
                </a:solidFill>
                <a:latin typeface="Calibri" pitchFamily="34" charset="0"/>
              </a:rPr>
              <a:t>3</a:t>
            </a:r>
            <a:endParaRPr lang="en-US" sz="1600">
              <a:solidFill>
                <a:schemeClr val="bg1"/>
              </a:solidFill>
              <a:latin typeface="Calibri" pitchFamily="34" charset="0"/>
            </a:endParaRPr>
          </a:p>
        </p:txBody>
      </p:sp>
      <p:sp>
        <p:nvSpPr>
          <p:cNvPr id="193547" name="Text Box 12"/>
          <p:cNvSpPr txBox="1">
            <a:spLocks noChangeArrowheads="1"/>
          </p:cNvSpPr>
          <p:nvPr/>
        </p:nvSpPr>
        <p:spPr bwMode="auto">
          <a:xfrm>
            <a:off x="8648701" y="2979738"/>
            <a:ext cx="777875" cy="336550"/>
          </a:xfrm>
          <a:prstGeom prst="rect">
            <a:avLst/>
          </a:prstGeom>
          <a:noFill/>
          <a:ln w="9525">
            <a:noFill/>
            <a:miter lim="800000"/>
            <a:headEnd/>
            <a:tailEnd/>
          </a:ln>
        </p:spPr>
        <p:txBody>
          <a:bodyPr>
            <a:spAutoFit/>
          </a:bodyPr>
          <a:lstStyle/>
          <a:p>
            <a:pPr>
              <a:spcBef>
                <a:spcPct val="50000"/>
              </a:spcBef>
            </a:pPr>
            <a:r>
              <a:rPr lang="pt-BR" sz="1600">
                <a:solidFill>
                  <a:schemeClr val="bg1"/>
                </a:solidFill>
                <a:latin typeface="Calibri" pitchFamily="34" charset="0"/>
              </a:rPr>
              <a:t>2</a:t>
            </a:r>
            <a:endParaRPr lang="en-US" sz="1600">
              <a:solidFill>
                <a:schemeClr val="bg1"/>
              </a:solidFill>
              <a:latin typeface="Calibri" pitchFamily="34" charset="0"/>
            </a:endParaRPr>
          </a:p>
        </p:txBody>
      </p:sp>
      <p:sp>
        <p:nvSpPr>
          <p:cNvPr id="193548" name="Text Box 13"/>
          <p:cNvSpPr txBox="1">
            <a:spLocks noChangeArrowheads="1"/>
          </p:cNvSpPr>
          <p:nvPr/>
        </p:nvSpPr>
        <p:spPr bwMode="auto">
          <a:xfrm>
            <a:off x="8348663" y="3592513"/>
            <a:ext cx="779462" cy="336550"/>
          </a:xfrm>
          <a:prstGeom prst="rect">
            <a:avLst/>
          </a:prstGeom>
          <a:noFill/>
          <a:ln w="9525">
            <a:noFill/>
            <a:miter lim="800000"/>
            <a:headEnd/>
            <a:tailEnd/>
          </a:ln>
        </p:spPr>
        <p:txBody>
          <a:bodyPr>
            <a:spAutoFit/>
          </a:bodyPr>
          <a:lstStyle/>
          <a:p>
            <a:pPr>
              <a:spcBef>
                <a:spcPct val="50000"/>
              </a:spcBef>
            </a:pPr>
            <a:r>
              <a:rPr lang="pt-BR" sz="1600">
                <a:solidFill>
                  <a:schemeClr val="bg1"/>
                </a:solidFill>
                <a:latin typeface="Calibri" pitchFamily="34" charset="0"/>
              </a:rPr>
              <a:t>1</a:t>
            </a:r>
            <a:endParaRPr lang="en-US" sz="1600">
              <a:solidFill>
                <a:schemeClr val="bg1"/>
              </a:solidFill>
              <a:latin typeface="Calibri" pitchFamily="34" charset="0"/>
            </a:endParaRPr>
          </a:p>
        </p:txBody>
      </p:sp>
      <p:sp>
        <p:nvSpPr>
          <p:cNvPr id="2" name="TextBox 1">
            <a:extLst>
              <a:ext uri="{FF2B5EF4-FFF2-40B4-BE49-F238E27FC236}">
                <a16:creationId xmlns:a16="http://schemas.microsoft.com/office/drawing/2014/main" id="{13C7C149-79CB-A1B0-1394-54074DD48550}"/>
              </a:ext>
            </a:extLst>
          </p:cNvPr>
          <p:cNvSpPr txBox="1"/>
          <p:nvPr/>
        </p:nvSpPr>
        <p:spPr>
          <a:xfrm>
            <a:off x="546020" y="6354375"/>
            <a:ext cx="1743234" cy="276999"/>
          </a:xfrm>
          <a:prstGeom prst="rect">
            <a:avLst/>
          </a:prstGeom>
          <a:noFill/>
        </p:spPr>
        <p:txBody>
          <a:bodyPr wrap="none" rtlCol="0">
            <a:spAutoFit/>
          </a:bodyPr>
          <a:lstStyle/>
          <a:p>
            <a:r>
              <a:rPr lang="en-DE" sz="1200" i="1" dirty="0"/>
              <a:t>Slide by Richard Garratt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ext Box 3"/>
          <p:cNvSpPr txBox="1">
            <a:spLocks noChangeArrowheads="1"/>
          </p:cNvSpPr>
          <p:nvPr/>
        </p:nvSpPr>
        <p:spPr bwMode="auto">
          <a:xfrm>
            <a:off x="3499673" y="1545668"/>
            <a:ext cx="7178675" cy="6017032"/>
          </a:xfrm>
          <a:prstGeom prst="rect">
            <a:avLst/>
          </a:prstGeom>
          <a:noFill/>
          <a:ln w="12700">
            <a:noFill/>
            <a:miter lim="800000"/>
            <a:headEnd type="none" w="sm" len="sm"/>
            <a:tailEnd type="none" w="sm" len="sm"/>
          </a:ln>
        </p:spPr>
        <p:txBody>
          <a:bodyPr>
            <a:spAutoFit/>
          </a:bodyPr>
          <a:lstStyle/>
          <a:p>
            <a:pPr eaLnBrk="0" hangingPunct="0">
              <a:spcBef>
                <a:spcPct val="50000"/>
              </a:spcBef>
            </a:pPr>
            <a:r>
              <a:rPr lang="pt-BR" sz="2000" dirty="0">
                <a:latin typeface="Times New Roman" pitchFamily="18" charset="0"/>
              </a:rPr>
              <a:t># subunits	    		% proteins</a:t>
            </a:r>
          </a:p>
          <a:p>
            <a:pPr eaLnBrk="0" hangingPunct="0">
              <a:spcBef>
                <a:spcPct val="10000"/>
              </a:spcBef>
            </a:pPr>
            <a:r>
              <a:rPr lang="pt-BR" sz="2000" dirty="0">
                <a:latin typeface="Times New Roman" pitchFamily="18" charset="0"/>
              </a:rPr>
              <a:t>        1				      19.4</a:t>
            </a:r>
          </a:p>
          <a:p>
            <a:pPr eaLnBrk="0" hangingPunct="0">
              <a:spcBef>
                <a:spcPct val="10000"/>
              </a:spcBef>
            </a:pPr>
            <a:r>
              <a:rPr lang="pt-BR" sz="2000" dirty="0">
                <a:latin typeface="Times New Roman" pitchFamily="18" charset="0"/>
              </a:rPr>
              <a:t>        2				      38.2</a:t>
            </a:r>
          </a:p>
          <a:p>
            <a:pPr eaLnBrk="0" hangingPunct="0">
              <a:spcBef>
                <a:spcPct val="10000"/>
              </a:spcBef>
            </a:pPr>
            <a:r>
              <a:rPr lang="pt-BR" sz="2000" dirty="0">
                <a:latin typeface="Times New Roman" pitchFamily="18" charset="0"/>
              </a:rPr>
              <a:t>        3 				        5.4</a:t>
            </a:r>
          </a:p>
          <a:p>
            <a:pPr eaLnBrk="0" hangingPunct="0">
              <a:spcBef>
                <a:spcPct val="10000"/>
              </a:spcBef>
            </a:pPr>
            <a:r>
              <a:rPr lang="pt-BR" sz="2000" dirty="0">
                <a:latin typeface="Times New Roman" pitchFamily="18" charset="0"/>
              </a:rPr>
              <a:t>        4                                                      21.0</a:t>
            </a:r>
          </a:p>
          <a:p>
            <a:pPr eaLnBrk="0" hangingPunct="0">
              <a:spcBef>
                <a:spcPct val="10000"/>
              </a:spcBef>
            </a:pPr>
            <a:r>
              <a:rPr lang="pt-BR" sz="2000" dirty="0">
                <a:latin typeface="Times New Roman" pitchFamily="18" charset="0"/>
              </a:rPr>
              <a:t>        5                                                        0.1</a:t>
            </a:r>
          </a:p>
          <a:p>
            <a:pPr eaLnBrk="0" hangingPunct="0">
              <a:spcBef>
                <a:spcPct val="10000"/>
              </a:spcBef>
            </a:pPr>
            <a:r>
              <a:rPr lang="pt-BR" sz="2000" dirty="0">
                <a:latin typeface="Times New Roman" pitchFamily="18" charset="0"/>
              </a:rPr>
              <a:t>        6                                                        5.6</a:t>
            </a:r>
          </a:p>
          <a:p>
            <a:pPr eaLnBrk="0" hangingPunct="0">
              <a:spcBef>
                <a:spcPct val="10000"/>
              </a:spcBef>
            </a:pPr>
            <a:r>
              <a:rPr lang="pt-BR" sz="2000" dirty="0">
                <a:latin typeface="Times New Roman" pitchFamily="18" charset="0"/>
              </a:rPr>
              <a:t>        7                                                        0.1</a:t>
            </a:r>
          </a:p>
          <a:p>
            <a:pPr eaLnBrk="0" hangingPunct="0">
              <a:spcBef>
                <a:spcPct val="10000"/>
              </a:spcBef>
            </a:pPr>
            <a:r>
              <a:rPr lang="pt-BR" sz="2000" dirty="0">
                <a:latin typeface="Times New Roman" pitchFamily="18" charset="0"/>
              </a:rPr>
              <a:t>        8                                                        2.4</a:t>
            </a:r>
          </a:p>
          <a:p>
            <a:pPr eaLnBrk="0" hangingPunct="0">
              <a:spcBef>
                <a:spcPct val="10000"/>
              </a:spcBef>
            </a:pPr>
            <a:r>
              <a:rPr lang="pt-BR" sz="2000" dirty="0">
                <a:latin typeface="Times New Roman" pitchFamily="18" charset="0"/>
              </a:rPr>
              <a:t>        9                                                        0.0</a:t>
            </a:r>
          </a:p>
          <a:p>
            <a:pPr eaLnBrk="0" hangingPunct="0">
              <a:spcBef>
                <a:spcPct val="10000"/>
              </a:spcBef>
            </a:pPr>
            <a:r>
              <a:rPr lang="pt-BR" sz="2000" dirty="0">
                <a:latin typeface="Times New Roman" pitchFamily="18" charset="0"/>
              </a:rPr>
              <a:t>      10                                                        0.0</a:t>
            </a:r>
          </a:p>
          <a:p>
            <a:pPr eaLnBrk="0" hangingPunct="0">
              <a:spcBef>
                <a:spcPct val="10000"/>
              </a:spcBef>
            </a:pPr>
            <a:r>
              <a:rPr lang="pt-BR" sz="2000" dirty="0">
                <a:latin typeface="Times New Roman" pitchFamily="18" charset="0"/>
              </a:rPr>
              <a:t>      11                                                        0.0</a:t>
            </a:r>
          </a:p>
          <a:p>
            <a:pPr eaLnBrk="0" hangingPunct="0">
              <a:spcBef>
                <a:spcPct val="10000"/>
              </a:spcBef>
            </a:pPr>
            <a:r>
              <a:rPr lang="pt-BR" sz="2000" dirty="0">
                <a:latin typeface="Times New Roman" pitchFamily="18" charset="0"/>
              </a:rPr>
              <a:t>      12                                                        1.6</a:t>
            </a:r>
          </a:p>
          <a:p>
            <a:pPr eaLnBrk="0" hangingPunct="0">
              <a:spcBef>
                <a:spcPct val="10000"/>
              </a:spcBef>
            </a:pPr>
            <a:r>
              <a:rPr lang="pt-BR" sz="2000" dirty="0">
                <a:latin typeface="Times New Roman" pitchFamily="18" charset="0"/>
              </a:rPr>
              <a:t>    &gt;12                                                        2.2</a:t>
            </a:r>
          </a:p>
          <a:p>
            <a:pPr eaLnBrk="0" hangingPunct="0">
              <a:spcBef>
                <a:spcPct val="10000"/>
              </a:spcBef>
            </a:pPr>
            <a:r>
              <a:rPr lang="pt-BR" sz="2000" dirty="0">
                <a:latin typeface="Times New Roman" pitchFamily="18" charset="0"/>
              </a:rPr>
              <a:t>Polimers                                                   2.7      </a:t>
            </a:r>
          </a:p>
          <a:p>
            <a:pPr eaLnBrk="0" hangingPunct="0">
              <a:spcBef>
                <a:spcPct val="50000"/>
              </a:spcBef>
            </a:pPr>
            <a:endParaRPr lang="pt-BR" sz="2000" dirty="0">
              <a:latin typeface="Times New Roman" pitchFamily="18" charset="0"/>
            </a:endParaRPr>
          </a:p>
          <a:p>
            <a:pPr eaLnBrk="0" hangingPunct="0">
              <a:spcBef>
                <a:spcPct val="50000"/>
              </a:spcBef>
            </a:pPr>
            <a:endParaRPr lang="en-US" dirty="0">
              <a:latin typeface="Times New Roman" pitchFamily="18" charset="0"/>
            </a:endParaRPr>
          </a:p>
        </p:txBody>
      </p:sp>
      <p:sp>
        <p:nvSpPr>
          <p:cNvPr id="2" name="Rectangle 2">
            <a:extLst>
              <a:ext uri="{FF2B5EF4-FFF2-40B4-BE49-F238E27FC236}">
                <a16:creationId xmlns:a16="http://schemas.microsoft.com/office/drawing/2014/main" id="{A934BE7E-FE7F-BFE5-E213-ADDFE500B147}"/>
              </a:ext>
            </a:extLst>
          </p:cNvPr>
          <p:cNvSpPr txBox="1">
            <a:spLocks noChangeArrowheads="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err="1"/>
              <a:t>Oligomers</a:t>
            </a:r>
            <a:r>
              <a:rPr lang="pt-BR" dirty="0"/>
              <a:t> </a:t>
            </a:r>
            <a:r>
              <a:rPr lang="pt-BR" dirty="0" err="1"/>
              <a:t>distribution</a:t>
            </a:r>
            <a:r>
              <a:rPr lang="pt-BR" dirty="0"/>
              <a:t> in </a:t>
            </a:r>
            <a:r>
              <a:rPr lang="pt-BR" i="1" dirty="0"/>
              <a:t>E. coli</a:t>
            </a:r>
            <a:endParaRPr lang="en-US" i="1" dirty="0"/>
          </a:p>
        </p:txBody>
      </p:sp>
      <p:sp>
        <p:nvSpPr>
          <p:cNvPr id="5" name="TextBox 4">
            <a:extLst>
              <a:ext uri="{FF2B5EF4-FFF2-40B4-BE49-F238E27FC236}">
                <a16:creationId xmlns:a16="http://schemas.microsoft.com/office/drawing/2014/main" id="{4A2A3F94-9B4F-F9FA-30D8-2EF21F20FE56}"/>
              </a:ext>
            </a:extLst>
          </p:cNvPr>
          <p:cNvSpPr txBox="1"/>
          <p:nvPr/>
        </p:nvSpPr>
        <p:spPr>
          <a:xfrm>
            <a:off x="425703" y="6354375"/>
            <a:ext cx="1743234" cy="276999"/>
          </a:xfrm>
          <a:prstGeom prst="rect">
            <a:avLst/>
          </a:prstGeom>
          <a:noFill/>
        </p:spPr>
        <p:txBody>
          <a:bodyPr wrap="none" rtlCol="0">
            <a:spAutoFit/>
          </a:bodyPr>
          <a:lstStyle/>
          <a:p>
            <a:r>
              <a:rPr lang="en-DE" sz="1200" i="1" dirty="0"/>
              <a:t>Slide by Richard Garratt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6DEF95-7973-FD68-EDD5-D9292CDA848B}"/>
              </a:ext>
            </a:extLst>
          </p:cNvPr>
          <p:cNvSpPr>
            <a:spLocks noGrp="1"/>
          </p:cNvSpPr>
          <p:nvPr>
            <p:ph type="title"/>
          </p:nvPr>
        </p:nvSpPr>
        <p:spPr/>
        <p:txBody>
          <a:bodyPr/>
          <a:lstStyle/>
          <a:p>
            <a:r>
              <a:rPr lang="de-DE" dirty="0"/>
              <a:t>Oligomers</a:t>
            </a:r>
            <a:endParaRPr lang="en-GB" dirty="0"/>
          </a:p>
        </p:txBody>
      </p:sp>
      <p:pic>
        <p:nvPicPr>
          <p:cNvPr id="5" name="Grafik 4">
            <a:extLst>
              <a:ext uri="{FF2B5EF4-FFF2-40B4-BE49-F238E27FC236}">
                <a16:creationId xmlns:a16="http://schemas.microsoft.com/office/drawing/2014/main" id="{1F35133B-09B1-9A53-A473-1BF3CCE892AF}"/>
              </a:ext>
            </a:extLst>
          </p:cNvPr>
          <p:cNvPicPr>
            <a:picLocks noChangeAspect="1"/>
          </p:cNvPicPr>
          <p:nvPr/>
        </p:nvPicPr>
        <p:blipFill>
          <a:blip r:embed="rId2"/>
          <a:stretch>
            <a:fillRect/>
          </a:stretch>
        </p:blipFill>
        <p:spPr>
          <a:xfrm>
            <a:off x="-2584689" y="1414712"/>
            <a:ext cx="9994412" cy="4754890"/>
          </a:xfrm>
          <a:prstGeom prst="rect">
            <a:avLst/>
          </a:prstGeom>
        </p:spPr>
      </p:pic>
      <p:pic>
        <p:nvPicPr>
          <p:cNvPr id="3" name="Grafik 12" descr="Ein Bild, das Riff, lila enthält.&#10;&#10;Automatisch generierte Beschreibung">
            <a:extLst>
              <a:ext uri="{FF2B5EF4-FFF2-40B4-BE49-F238E27FC236}">
                <a16:creationId xmlns:a16="http://schemas.microsoft.com/office/drawing/2014/main" id="{AB34C0E2-D17E-C304-6865-A6774ED0AB45}"/>
              </a:ext>
            </a:extLst>
          </p:cNvPr>
          <p:cNvPicPr>
            <a:picLocks noChangeAspect="1"/>
          </p:cNvPicPr>
          <p:nvPr/>
        </p:nvPicPr>
        <p:blipFill>
          <a:blip r:embed="rId3">
            <a:alphaModFix/>
          </a:blip>
          <a:stretch>
            <a:fillRect/>
          </a:stretch>
        </p:blipFill>
        <p:spPr>
          <a:xfrm>
            <a:off x="4085046" y="1927550"/>
            <a:ext cx="8511028" cy="4005189"/>
          </a:xfrm>
          <a:prstGeom prst="rect">
            <a:avLst/>
          </a:prstGeom>
        </p:spPr>
      </p:pic>
      <p:sp>
        <p:nvSpPr>
          <p:cNvPr id="4" name="TextBox 3">
            <a:extLst>
              <a:ext uri="{FF2B5EF4-FFF2-40B4-BE49-F238E27FC236}">
                <a16:creationId xmlns:a16="http://schemas.microsoft.com/office/drawing/2014/main" id="{397AB5E0-0173-2A1C-7EE8-8821193ED309}"/>
              </a:ext>
            </a:extLst>
          </p:cNvPr>
          <p:cNvSpPr txBox="1"/>
          <p:nvPr/>
        </p:nvSpPr>
        <p:spPr>
          <a:xfrm>
            <a:off x="1334530" y="5932739"/>
            <a:ext cx="1217000" cy="369332"/>
          </a:xfrm>
          <a:prstGeom prst="rect">
            <a:avLst/>
          </a:prstGeom>
          <a:noFill/>
        </p:spPr>
        <p:txBody>
          <a:bodyPr wrap="none" rtlCol="0">
            <a:spAutoFit/>
          </a:bodyPr>
          <a:lstStyle/>
          <a:p>
            <a:r>
              <a:rPr lang="en-DE" dirty="0"/>
              <a:t>Aquaporin</a:t>
            </a:r>
          </a:p>
        </p:txBody>
      </p:sp>
      <p:sp>
        <p:nvSpPr>
          <p:cNvPr id="6" name="TextBox 5">
            <a:extLst>
              <a:ext uri="{FF2B5EF4-FFF2-40B4-BE49-F238E27FC236}">
                <a16:creationId xmlns:a16="http://schemas.microsoft.com/office/drawing/2014/main" id="{6D314F8E-937A-0B66-E258-B3908B753F25}"/>
              </a:ext>
            </a:extLst>
          </p:cNvPr>
          <p:cNvSpPr txBox="1"/>
          <p:nvPr/>
        </p:nvSpPr>
        <p:spPr>
          <a:xfrm>
            <a:off x="6470749" y="5918702"/>
            <a:ext cx="997645" cy="369332"/>
          </a:xfrm>
          <a:prstGeom prst="rect">
            <a:avLst/>
          </a:prstGeom>
          <a:noFill/>
        </p:spPr>
        <p:txBody>
          <a:bodyPr wrap="none" rtlCol="0">
            <a:spAutoFit/>
          </a:bodyPr>
          <a:lstStyle/>
          <a:p>
            <a:r>
              <a:rPr lang="en-DE" dirty="0"/>
              <a:t>Rubisco</a:t>
            </a:r>
          </a:p>
        </p:txBody>
      </p:sp>
    </p:spTree>
    <p:extLst>
      <p:ext uri="{BB962C8B-B14F-4D97-AF65-F5344CB8AC3E}">
        <p14:creationId xmlns:p14="http://schemas.microsoft.com/office/powerpoint/2010/main" val="3670253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D2B3AE-AEAF-28AA-7B6B-3571C667F938}"/>
              </a:ext>
            </a:extLst>
          </p:cNvPr>
          <p:cNvSpPr>
            <a:spLocks noGrp="1"/>
          </p:cNvSpPr>
          <p:nvPr>
            <p:ph type="title"/>
          </p:nvPr>
        </p:nvSpPr>
        <p:spPr/>
        <p:txBody>
          <a:bodyPr/>
          <a:lstStyle/>
          <a:p>
            <a:r>
              <a:rPr lang="de-DE" dirty="0" err="1"/>
              <a:t>Why</a:t>
            </a:r>
            <a:r>
              <a:rPr lang="de-DE" dirty="0"/>
              <a:t> </a:t>
            </a:r>
            <a:r>
              <a:rPr lang="de-DE" dirty="0" err="1"/>
              <a:t>exactly</a:t>
            </a:r>
            <a:r>
              <a:rPr lang="de-DE" dirty="0"/>
              <a:t> </a:t>
            </a:r>
            <a:r>
              <a:rPr lang="de-DE" dirty="0" err="1"/>
              <a:t>these</a:t>
            </a:r>
            <a:r>
              <a:rPr lang="de-DE" dirty="0"/>
              <a:t> 20 </a:t>
            </a:r>
            <a:r>
              <a:rPr lang="de-DE" dirty="0" err="1"/>
              <a:t>amino</a:t>
            </a:r>
            <a:r>
              <a:rPr lang="de-DE" dirty="0"/>
              <a:t> </a:t>
            </a:r>
            <a:r>
              <a:rPr lang="de-DE" dirty="0" err="1"/>
              <a:t>acids</a:t>
            </a:r>
            <a:r>
              <a:rPr lang="de-DE" dirty="0"/>
              <a:t>?</a:t>
            </a:r>
            <a:endParaRPr lang="en-GB" dirty="0"/>
          </a:p>
        </p:txBody>
      </p:sp>
      <p:sp>
        <p:nvSpPr>
          <p:cNvPr id="3" name="Textfeld 2">
            <a:extLst>
              <a:ext uri="{FF2B5EF4-FFF2-40B4-BE49-F238E27FC236}">
                <a16:creationId xmlns:a16="http://schemas.microsoft.com/office/drawing/2014/main" id="{1AB919D9-4D11-F9D4-D087-8998DF8A1277}"/>
              </a:ext>
            </a:extLst>
          </p:cNvPr>
          <p:cNvSpPr txBox="1"/>
          <p:nvPr/>
        </p:nvSpPr>
        <p:spPr>
          <a:xfrm>
            <a:off x="1130468" y="1872045"/>
            <a:ext cx="8197970" cy="646331"/>
          </a:xfrm>
          <a:prstGeom prst="rect">
            <a:avLst/>
          </a:prstGeom>
          <a:noFill/>
        </p:spPr>
        <p:txBody>
          <a:bodyPr wrap="square" rtlCol="0">
            <a:spAutoFit/>
          </a:bodyPr>
          <a:lstStyle/>
          <a:p>
            <a:r>
              <a:rPr lang="de-DE" dirty="0" err="1"/>
              <a:t>H</a:t>
            </a:r>
            <a:r>
              <a:rPr lang="de-DE" sz="1800" kern="1200" dirty="0" err="1">
                <a:solidFill>
                  <a:schemeClr val="tx1"/>
                </a:solidFill>
                <a:latin typeface="+mn-lt"/>
                <a:ea typeface="+mn-ea"/>
                <a:cs typeface="+mn-cs"/>
              </a:rPr>
              <a:t>ypothetical</a:t>
            </a:r>
            <a:r>
              <a:rPr lang="de-DE" sz="1800" kern="1200" dirty="0">
                <a:solidFill>
                  <a:schemeClr val="tx1"/>
                </a:solidFill>
                <a:latin typeface="+mn-lt"/>
                <a:ea typeface="+mn-ea"/>
                <a:cs typeface="+mn-cs"/>
              </a:rPr>
              <a:t> </a:t>
            </a:r>
            <a:r>
              <a:rPr lang="de-DE" sz="1800" kern="1200" dirty="0" err="1">
                <a:solidFill>
                  <a:schemeClr val="tx1"/>
                </a:solidFill>
                <a:latin typeface="+mn-lt"/>
                <a:ea typeface="+mn-ea"/>
                <a:cs typeface="+mn-cs"/>
              </a:rPr>
              <a:t>codons</a:t>
            </a:r>
            <a:r>
              <a:rPr lang="de-DE" sz="1800" kern="1200" dirty="0">
                <a:solidFill>
                  <a:schemeClr val="tx1"/>
                </a:solidFill>
                <a:latin typeface="+mn-lt"/>
                <a:ea typeface="+mn-ea"/>
                <a:cs typeface="+mn-cs"/>
              </a:rPr>
              <a:t> </a:t>
            </a:r>
            <a:r>
              <a:rPr lang="de-DE" sz="1800" kern="1200" dirty="0" err="1">
                <a:solidFill>
                  <a:schemeClr val="tx1"/>
                </a:solidFill>
                <a:latin typeface="+mn-lt"/>
                <a:ea typeface="+mn-ea"/>
                <a:cs typeface="+mn-cs"/>
              </a:rPr>
              <a:t>of</a:t>
            </a:r>
            <a:r>
              <a:rPr lang="de-DE" sz="1800" kern="1200" dirty="0">
                <a:solidFill>
                  <a:schemeClr val="tx1"/>
                </a:solidFill>
                <a:latin typeface="+mn-lt"/>
                <a:ea typeface="+mn-ea"/>
                <a:cs typeface="+mn-cs"/>
              </a:rPr>
              <a:t> 2 </a:t>
            </a:r>
            <a:r>
              <a:rPr lang="de-DE" sz="1800" kern="1200" dirty="0" err="1">
                <a:solidFill>
                  <a:schemeClr val="tx1"/>
                </a:solidFill>
                <a:latin typeface="+mn-lt"/>
                <a:ea typeface="+mn-ea"/>
                <a:cs typeface="+mn-cs"/>
              </a:rPr>
              <a:t>base</a:t>
            </a:r>
            <a:r>
              <a:rPr lang="de-DE" sz="1800" kern="1200" dirty="0">
                <a:solidFill>
                  <a:schemeClr val="tx1"/>
                </a:solidFill>
                <a:latin typeface="+mn-lt"/>
                <a:ea typeface="+mn-ea"/>
                <a:cs typeface="+mn-cs"/>
              </a:rPr>
              <a:t> </a:t>
            </a:r>
            <a:r>
              <a:rPr lang="de-DE" sz="1800" kern="1200" dirty="0" err="1">
                <a:solidFill>
                  <a:schemeClr val="tx1"/>
                </a:solidFill>
                <a:latin typeface="+mn-lt"/>
                <a:ea typeface="+mn-ea"/>
                <a:cs typeface="+mn-cs"/>
              </a:rPr>
              <a:t>pairs</a:t>
            </a:r>
            <a:r>
              <a:rPr lang="de-DE" sz="1800" kern="1200" dirty="0">
                <a:solidFill>
                  <a:schemeClr val="tx1"/>
                </a:solidFill>
                <a:latin typeface="+mn-lt"/>
                <a:ea typeface="+mn-ea"/>
                <a:cs typeface="+mn-cs"/>
              </a:rPr>
              <a:t>: 4 x 4 = 15 possible </a:t>
            </a:r>
            <a:r>
              <a:rPr lang="de-DE" sz="1800" kern="1200" dirty="0" err="1">
                <a:solidFill>
                  <a:schemeClr val="tx1"/>
                </a:solidFill>
                <a:latin typeface="+mn-lt"/>
                <a:ea typeface="+mn-ea"/>
                <a:cs typeface="+mn-cs"/>
              </a:rPr>
              <a:t>amino</a:t>
            </a:r>
            <a:r>
              <a:rPr lang="de-DE" sz="1800" kern="1200" dirty="0">
                <a:solidFill>
                  <a:schemeClr val="tx1"/>
                </a:solidFill>
                <a:latin typeface="+mn-lt"/>
                <a:ea typeface="+mn-ea"/>
                <a:cs typeface="+mn-cs"/>
              </a:rPr>
              <a:t> </a:t>
            </a:r>
            <a:r>
              <a:rPr lang="de-DE" sz="1800" kern="1200" dirty="0" err="1">
                <a:solidFill>
                  <a:schemeClr val="tx1"/>
                </a:solidFill>
                <a:latin typeface="+mn-lt"/>
                <a:ea typeface="+mn-ea"/>
                <a:cs typeface="+mn-cs"/>
              </a:rPr>
              <a:t>acids</a:t>
            </a:r>
            <a:r>
              <a:rPr lang="de-DE" sz="1800" kern="1200" dirty="0">
                <a:solidFill>
                  <a:schemeClr val="tx1"/>
                </a:solidFill>
                <a:latin typeface="+mn-lt"/>
                <a:ea typeface="+mn-ea"/>
                <a:cs typeface="+mn-cs"/>
              </a:rPr>
              <a:t> + </a:t>
            </a:r>
            <a:r>
              <a:rPr lang="de-DE" sz="1800" kern="1200" dirty="0" err="1">
                <a:solidFill>
                  <a:schemeClr val="tx1"/>
                </a:solidFill>
                <a:latin typeface="+mn-lt"/>
                <a:ea typeface="+mn-ea"/>
                <a:cs typeface="+mn-cs"/>
              </a:rPr>
              <a:t>stop</a:t>
            </a:r>
            <a:endParaRPr lang="de-DE" sz="1800" kern="1200" dirty="0">
              <a:solidFill>
                <a:schemeClr val="tx1"/>
              </a:solidFill>
              <a:latin typeface="+mn-lt"/>
              <a:ea typeface="+mn-ea"/>
              <a:cs typeface="+mn-cs"/>
            </a:endParaRPr>
          </a:p>
          <a:p>
            <a:r>
              <a:rPr lang="de-DE" dirty="0"/>
              <a:t>Codons </a:t>
            </a:r>
            <a:r>
              <a:rPr lang="de-DE" dirty="0" err="1"/>
              <a:t>of</a:t>
            </a:r>
            <a:r>
              <a:rPr lang="de-DE" dirty="0"/>
              <a:t> 3 </a:t>
            </a:r>
            <a:r>
              <a:rPr lang="de-DE" dirty="0" err="1"/>
              <a:t>base</a:t>
            </a:r>
            <a:r>
              <a:rPr lang="de-DE" dirty="0"/>
              <a:t> </a:t>
            </a:r>
            <a:r>
              <a:rPr lang="de-DE" dirty="0" err="1"/>
              <a:t>pairs</a:t>
            </a:r>
            <a:r>
              <a:rPr lang="de-DE" dirty="0"/>
              <a:t>: 4 x 4 x 4 = 20 possible </a:t>
            </a:r>
            <a:r>
              <a:rPr lang="de-DE" dirty="0" err="1"/>
              <a:t>amino</a:t>
            </a:r>
            <a:r>
              <a:rPr lang="de-DE" dirty="0"/>
              <a:t> </a:t>
            </a:r>
            <a:r>
              <a:rPr lang="de-DE" dirty="0" err="1"/>
              <a:t>acids</a:t>
            </a:r>
            <a:r>
              <a:rPr lang="de-DE" dirty="0"/>
              <a:t> + </a:t>
            </a:r>
            <a:r>
              <a:rPr lang="de-DE" dirty="0" err="1"/>
              <a:t>stop</a:t>
            </a:r>
            <a:r>
              <a:rPr lang="de-DE" dirty="0"/>
              <a:t> and </a:t>
            </a:r>
            <a:r>
              <a:rPr lang="de-DE" dirty="0" err="1"/>
              <a:t>redundancy</a:t>
            </a:r>
            <a:endParaRPr lang="de-DE" sz="1800" kern="1200" dirty="0">
              <a:solidFill>
                <a:schemeClr val="tx1"/>
              </a:solidFill>
              <a:latin typeface="+mn-lt"/>
              <a:ea typeface="+mn-ea"/>
              <a:cs typeface="+mn-cs"/>
            </a:endParaRPr>
          </a:p>
        </p:txBody>
      </p:sp>
      <p:sp>
        <p:nvSpPr>
          <p:cNvPr id="4" name="Textfeld 3">
            <a:extLst>
              <a:ext uri="{FF2B5EF4-FFF2-40B4-BE49-F238E27FC236}">
                <a16:creationId xmlns:a16="http://schemas.microsoft.com/office/drawing/2014/main" id="{8F192493-58B7-16CC-6373-4D12051D73FD}"/>
              </a:ext>
            </a:extLst>
          </p:cNvPr>
          <p:cNvSpPr txBox="1"/>
          <p:nvPr/>
        </p:nvSpPr>
        <p:spPr>
          <a:xfrm>
            <a:off x="8113298" y="4007713"/>
            <a:ext cx="3213252" cy="923330"/>
          </a:xfrm>
          <a:prstGeom prst="rect">
            <a:avLst/>
          </a:prstGeom>
          <a:noFill/>
        </p:spPr>
        <p:txBody>
          <a:bodyPr wrap="none" rtlCol="0">
            <a:spAutoFit/>
          </a:bodyPr>
          <a:lstStyle/>
          <a:p>
            <a:r>
              <a:rPr lang="de-DE" dirty="0"/>
              <a:t>1</a:t>
            </a:r>
            <a:r>
              <a:rPr lang="de-DE" baseline="30000" dirty="0"/>
              <a:t>st</a:t>
            </a:r>
            <a:r>
              <a:rPr lang="de-DE" dirty="0"/>
              <a:t> </a:t>
            </a:r>
            <a:r>
              <a:rPr lang="de-DE" dirty="0" err="1"/>
              <a:t>letter</a:t>
            </a:r>
            <a:r>
              <a:rPr lang="de-DE" dirty="0"/>
              <a:t> – </a:t>
            </a:r>
            <a:r>
              <a:rPr lang="de-DE" dirty="0" err="1"/>
              <a:t>shared</a:t>
            </a:r>
            <a:r>
              <a:rPr lang="de-DE" dirty="0"/>
              <a:t> </a:t>
            </a:r>
            <a:r>
              <a:rPr lang="de-DE" dirty="0" err="1"/>
              <a:t>precursor</a:t>
            </a:r>
            <a:endParaRPr lang="de-DE" dirty="0"/>
          </a:p>
          <a:p>
            <a:r>
              <a:rPr lang="de-DE" dirty="0"/>
              <a:t>2</a:t>
            </a:r>
            <a:r>
              <a:rPr lang="de-DE" baseline="30000" dirty="0"/>
              <a:t>nd</a:t>
            </a:r>
            <a:r>
              <a:rPr lang="de-DE" dirty="0"/>
              <a:t> </a:t>
            </a:r>
            <a:r>
              <a:rPr lang="de-DE" dirty="0" err="1"/>
              <a:t>letter</a:t>
            </a:r>
            <a:r>
              <a:rPr lang="de-DE" dirty="0"/>
              <a:t> – </a:t>
            </a:r>
            <a:r>
              <a:rPr lang="de-DE" dirty="0" err="1"/>
              <a:t>degree</a:t>
            </a:r>
            <a:r>
              <a:rPr lang="de-DE" dirty="0"/>
              <a:t> </a:t>
            </a:r>
            <a:r>
              <a:rPr lang="de-DE" dirty="0" err="1"/>
              <a:t>of</a:t>
            </a:r>
            <a:r>
              <a:rPr lang="de-DE" dirty="0"/>
              <a:t> </a:t>
            </a:r>
            <a:r>
              <a:rPr lang="de-DE" dirty="0" err="1"/>
              <a:t>solubility</a:t>
            </a:r>
            <a:endParaRPr lang="de-DE" dirty="0"/>
          </a:p>
          <a:p>
            <a:r>
              <a:rPr lang="de-DE" dirty="0"/>
              <a:t>3</a:t>
            </a:r>
            <a:r>
              <a:rPr lang="de-DE" baseline="30000" dirty="0"/>
              <a:t>rd</a:t>
            </a:r>
            <a:r>
              <a:rPr lang="de-DE" dirty="0"/>
              <a:t> </a:t>
            </a:r>
            <a:r>
              <a:rPr lang="de-DE" dirty="0" err="1"/>
              <a:t>letter</a:t>
            </a:r>
            <a:r>
              <a:rPr lang="de-DE" dirty="0"/>
              <a:t> - </a:t>
            </a:r>
            <a:r>
              <a:rPr lang="de-DE" dirty="0" err="1"/>
              <a:t>degeneracy</a:t>
            </a:r>
            <a:endParaRPr lang="en-GB" dirty="0"/>
          </a:p>
        </p:txBody>
      </p:sp>
      <p:pic>
        <p:nvPicPr>
          <p:cNvPr id="6" name="Picture 5" descr="A person holding a book&#10;&#10;Description automatically generated">
            <a:extLst>
              <a:ext uri="{FF2B5EF4-FFF2-40B4-BE49-F238E27FC236}">
                <a16:creationId xmlns:a16="http://schemas.microsoft.com/office/drawing/2014/main" id="{743E457B-14EC-2B28-A475-8D2AD6B81CCD}"/>
              </a:ext>
            </a:extLst>
          </p:cNvPr>
          <p:cNvPicPr>
            <a:picLocks noChangeAspect="1"/>
          </p:cNvPicPr>
          <p:nvPr/>
        </p:nvPicPr>
        <p:blipFill>
          <a:blip r:embed="rId2"/>
          <a:srcRect l="26269" t="52432" r="28259" b="6970"/>
          <a:stretch/>
        </p:blipFill>
        <p:spPr>
          <a:xfrm rot="5400000">
            <a:off x="2689237" y="3396327"/>
            <a:ext cx="2986653" cy="1999813"/>
          </a:xfrm>
          <a:prstGeom prst="rect">
            <a:avLst/>
          </a:prstGeom>
        </p:spPr>
      </p:pic>
      <p:pic>
        <p:nvPicPr>
          <p:cNvPr id="5122" name="Picture 2" descr="Comparison of an active alkaline hydrothermal vent at Lost City (a) with a black smoker (b). Scale bar, 1 m. Alkaline vents can stand as much as 60 m tall, equivalent to a 20-storey building. The white arrow at the top marks a probe fixed to the top of the alkaline vent. The paler regions of alkaline vents are the most active, but, unlike black smokers, alkaline hydrothermal fluids do not precipitate as 'smoke' . Image courtesy of Deborah Kelly, University of Washington,  ">
            <a:extLst>
              <a:ext uri="{FF2B5EF4-FFF2-40B4-BE49-F238E27FC236}">
                <a16:creationId xmlns:a16="http://schemas.microsoft.com/office/drawing/2014/main" id="{B075AB28-000E-C6A8-9E45-A7C5A8762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715" y="2902905"/>
            <a:ext cx="2615051" cy="30857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8D76301-2217-99FB-9F1D-1F9F669E4B0C}"/>
              </a:ext>
            </a:extLst>
          </p:cNvPr>
          <p:cNvSpPr txBox="1"/>
          <p:nvPr/>
        </p:nvSpPr>
        <p:spPr>
          <a:xfrm>
            <a:off x="2125647" y="5988679"/>
            <a:ext cx="853119" cy="261610"/>
          </a:xfrm>
          <a:prstGeom prst="rect">
            <a:avLst/>
          </a:prstGeom>
          <a:noFill/>
        </p:spPr>
        <p:txBody>
          <a:bodyPr wrap="none" rtlCol="0">
            <a:spAutoFit/>
          </a:bodyPr>
          <a:lstStyle/>
          <a:p>
            <a:r>
              <a:rPr lang="en-DE" sz="1100" i="1" dirty="0"/>
              <a:t>Lane, 2015</a:t>
            </a:r>
          </a:p>
        </p:txBody>
      </p:sp>
      <p:sp>
        <p:nvSpPr>
          <p:cNvPr id="11" name="TextBox 10">
            <a:extLst>
              <a:ext uri="{FF2B5EF4-FFF2-40B4-BE49-F238E27FC236}">
                <a16:creationId xmlns:a16="http://schemas.microsoft.com/office/drawing/2014/main" id="{DD0533D5-C10F-3AE8-15EE-2FC283E794B0}"/>
              </a:ext>
            </a:extLst>
          </p:cNvPr>
          <p:cNvSpPr txBox="1"/>
          <p:nvPr/>
        </p:nvSpPr>
        <p:spPr>
          <a:xfrm>
            <a:off x="3820362" y="5988679"/>
            <a:ext cx="1430200" cy="261610"/>
          </a:xfrm>
          <a:prstGeom prst="rect">
            <a:avLst/>
          </a:prstGeom>
          <a:noFill/>
        </p:spPr>
        <p:txBody>
          <a:bodyPr wrap="none" rtlCol="0">
            <a:spAutoFit/>
          </a:bodyPr>
          <a:lstStyle/>
          <a:p>
            <a:r>
              <a:rPr lang="en-DE" sz="1100" i="1" dirty="0"/>
              <a:t>Lane, Life ascending</a:t>
            </a:r>
          </a:p>
        </p:txBody>
      </p:sp>
      <p:pic>
        <p:nvPicPr>
          <p:cNvPr id="5124" name="Picture 4">
            <a:extLst>
              <a:ext uri="{FF2B5EF4-FFF2-40B4-BE49-F238E27FC236}">
                <a16:creationId xmlns:a16="http://schemas.microsoft.com/office/drawing/2014/main" id="{08CC6E90-1154-F53B-445A-92FC285B66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1596" y="2786798"/>
            <a:ext cx="2292576" cy="310565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B58E918-8EFE-02CE-00C7-68A50622DBDB}"/>
              </a:ext>
            </a:extLst>
          </p:cNvPr>
          <p:cNvSpPr txBox="1"/>
          <p:nvPr/>
        </p:nvSpPr>
        <p:spPr>
          <a:xfrm>
            <a:off x="6153979" y="5988679"/>
            <a:ext cx="1640193" cy="261610"/>
          </a:xfrm>
          <a:prstGeom prst="rect">
            <a:avLst/>
          </a:prstGeom>
          <a:noFill/>
        </p:spPr>
        <p:txBody>
          <a:bodyPr wrap="none" rtlCol="0">
            <a:spAutoFit/>
          </a:bodyPr>
          <a:lstStyle/>
          <a:p>
            <a:r>
              <a:rPr lang="en-DE" sz="1100" i="1" dirty="0"/>
              <a:t>Akbari and Palsso, 2023</a:t>
            </a:r>
          </a:p>
        </p:txBody>
      </p:sp>
    </p:spTree>
    <p:extLst>
      <p:ext uri="{BB962C8B-B14F-4D97-AF65-F5344CB8AC3E}">
        <p14:creationId xmlns:p14="http://schemas.microsoft.com/office/powerpoint/2010/main" val="1997744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2CB79-0ADF-259E-F46C-B024D718425D}"/>
              </a:ext>
            </a:extLst>
          </p:cNvPr>
          <p:cNvSpPr>
            <a:spLocks noGrp="1"/>
          </p:cNvSpPr>
          <p:nvPr>
            <p:ph type="title"/>
          </p:nvPr>
        </p:nvSpPr>
        <p:spPr/>
        <p:txBody>
          <a:bodyPr/>
          <a:lstStyle/>
          <a:p>
            <a:r>
              <a:rPr lang="en-DE" dirty="0"/>
              <a:t>A protein is a linear polymer</a:t>
            </a:r>
          </a:p>
        </p:txBody>
      </p:sp>
      <p:pic>
        <p:nvPicPr>
          <p:cNvPr id="1026" name="Picture 2" descr="Polymeric Chain - an overview | ScienceDirect Topics">
            <a:extLst>
              <a:ext uri="{FF2B5EF4-FFF2-40B4-BE49-F238E27FC236}">
                <a16:creationId xmlns:a16="http://schemas.microsoft.com/office/drawing/2014/main" id="{E7653AC6-1202-09D9-8D1A-0B4EAB56C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0197" y="2733675"/>
            <a:ext cx="5274113" cy="21073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bosomes, Transcription, Translation | Learn Science at Scitable">
            <a:extLst>
              <a:ext uri="{FF2B5EF4-FFF2-40B4-BE49-F238E27FC236}">
                <a16:creationId xmlns:a16="http://schemas.microsoft.com/office/drawing/2014/main" id="{CF435925-6821-BCF7-C4BC-0B590E719B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88"/>
          <a:stretch/>
        </p:blipFill>
        <p:spPr bwMode="auto">
          <a:xfrm>
            <a:off x="455644" y="1476375"/>
            <a:ext cx="4260517" cy="501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93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1098E-C6BC-E5DB-258D-43172891A0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E90538-0EB8-F2FF-2762-EC942A7200A5}"/>
              </a:ext>
            </a:extLst>
          </p:cNvPr>
          <p:cNvSpPr>
            <a:spLocks noGrp="1"/>
          </p:cNvSpPr>
          <p:nvPr>
            <p:ph type="title"/>
          </p:nvPr>
        </p:nvSpPr>
        <p:spPr/>
        <p:txBody>
          <a:bodyPr/>
          <a:lstStyle/>
          <a:p>
            <a:r>
              <a:rPr lang="en-DE" dirty="0"/>
              <a:t>A protein is a linear polymer</a:t>
            </a:r>
          </a:p>
        </p:txBody>
      </p:sp>
      <p:pic>
        <p:nvPicPr>
          <p:cNvPr id="3" name="Picture 2" descr="sequencia">
            <a:extLst>
              <a:ext uri="{FF2B5EF4-FFF2-40B4-BE49-F238E27FC236}">
                <a16:creationId xmlns:a16="http://schemas.microsoft.com/office/drawing/2014/main" id="{7DE83AB0-574F-BBB3-EE30-B283C2C27B9F}"/>
              </a:ext>
            </a:extLst>
          </p:cNvPr>
          <p:cNvPicPr>
            <a:picLocks noChangeAspect="1" noChangeArrowheads="1"/>
          </p:cNvPicPr>
          <p:nvPr/>
        </p:nvPicPr>
        <p:blipFill>
          <a:blip r:embed="rId3" cstate="print"/>
          <a:srcRect/>
          <a:stretch>
            <a:fillRect/>
          </a:stretch>
        </p:blipFill>
        <p:spPr bwMode="auto">
          <a:xfrm>
            <a:off x="1781947" y="1690688"/>
            <a:ext cx="8216900" cy="4614862"/>
          </a:xfrm>
          <a:prstGeom prst="rect">
            <a:avLst/>
          </a:prstGeom>
          <a:noFill/>
          <a:ln w="9525">
            <a:noFill/>
            <a:miter lim="800000"/>
            <a:headEnd/>
            <a:tailEnd/>
          </a:ln>
        </p:spPr>
      </p:pic>
      <p:sp>
        <p:nvSpPr>
          <p:cNvPr id="4" name="TextBox 3">
            <a:extLst>
              <a:ext uri="{FF2B5EF4-FFF2-40B4-BE49-F238E27FC236}">
                <a16:creationId xmlns:a16="http://schemas.microsoft.com/office/drawing/2014/main" id="{9E666FD9-7DBD-DB9A-0201-BA37C79C5B1B}"/>
              </a:ext>
            </a:extLst>
          </p:cNvPr>
          <p:cNvSpPr txBox="1"/>
          <p:nvPr/>
        </p:nvSpPr>
        <p:spPr>
          <a:xfrm>
            <a:off x="7920681" y="2469849"/>
            <a:ext cx="1173783" cy="369332"/>
          </a:xfrm>
          <a:prstGeom prst="rect">
            <a:avLst/>
          </a:prstGeom>
          <a:solidFill>
            <a:schemeClr val="bg1"/>
          </a:solidFill>
        </p:spPr>
        <p:txBody>
          <a:bodyPr wrap="none" rtlCol="0">
            <a:spAutoFit/>
          </a:bodyPr>
          <a:lstStyle/>
          <a:p>
            <a:r>
              <a:rPr lang="en-DE" dirty="0"/>
              <a:t>Threonine</a:t>
            </a:r>
          </a:p>
        </p:txBody>
      </p:sp>
      <p:sp>
        <p:nvSpPr>
          <p:cNvPr id="5" name="TextBox 4">
            <a:extLst>
              <a:ext uri="{FF2B5EF4-FFF2-40B4-BE49-F238E27FC236}">
                <a16:creationId xmlns:a16="http://schemas.microsoft.com/office/drawing/2014/main" id="{8E86B7D8-D357-B507-0F50-0D06A4C5BFB5}"/>
              </a:ext>
            </a:extLst>
          </p:cNvPr>
          <p:cNvSpPr txBox="1"/>
          <p:nvPr/>
        </p:nvSpPr>
        <p:spPr>
          <a:xfrm>
            <a:off x="8298990" y="4982646"/>
            <a:ext cx="1590948" cy="369332"/>
          </a:xfrm>
          <a:prstGeom prst="rect">
            <a:avLst/>
          </a:prstGeom>
          <a:solidFill>
            <a:schemeClr val="bg1"/>
          </a:solidFill>
        </p:spPr>
        <p:txBody>
          <a:bodyPr wrap="none" rtlCol="0">
            <a:spAutoFit/>
          </a:bodyPr>
          <a:lstStyle/>
          <a:p>
            <a:r>
              <a:rPr lang="en-DE" dirty="0"/>
              <a:t>Phenylalanine</a:t>
            </a:r>
          </a:p>
        </p:txBody>
      </p:sp>
      <p:sp>
        <p:nvSpPr>
          <p:cNvPr id="6" name="TextBox 5">
            <a:extLst>
              <a:ext uri="{FF2B5EF4-FFF2-40B4-BE49-F238E27FC236}">
                <a16:creationId xmlns:a16="http://schemas.microsoft.com/office/drawing/2014/main" id="{FB540B57-48ED-38EE-ADEF-53C5F9802A87}"/>
              </a:ext>
            </a:extLst>
          </p:cNvPr>
          <p:cNvSpPr txBox="1"/>
          <p:nvPr/>
        </p:nvSpPr>
        <p:spPr>
          <a:xfrm>
            <a:off x="7367787" y="5709355"/>
            <a:ext cx="811569" cy="369332"/>
          </a:xfrm>
          <a:prstGeom prst="rect">
            <a:avLst/>
          </a:prstGeom>
          <a:solidFill>
            <a:schemeClr val="bg1"/>
          </a:solidFill>
        </p:spPr>
        <p:txBody>
          <a:bodyPr wrap="none" rtlCol="0">
            <a:spAutoFit/>
          </a:bodyPr>
          <a:lstStyle/>
          <a:p>
            <a:r>
              <a:rPr lang="en-DE" dirty="0"/>
              <a:t>Lysine</a:t>
            </a:r>
          </a:p>
        </p:txBody>
      </p:sp>
      <p:sp>
        <p:nvSpPr>
          <p:cNvPr id="7" name="TextBox 6">
            <a:extLst>
              <a:ext uri="{FF2B5EF4-FFF2-40B4-BE49-F238E27FC236}">
                <a16:creationId xmlns:a16="http://schemas.microsoft.com/office/drawing/2014/main" id="{F5DF393C-4C70-67FF-8ADC-D03C2E3CF3A8}"/>
              </a:ext>
            </a:extLst>
          </p:cNvPr>
          <p:cNvSpPr txBox="1"/>
          <p:nvPr/>
        </p:nvSpPr>
        <p:spPr>
          <a:xfrm>
            <a:off x="5148348" y="5407384"/>
            <a:ext cx="1484097" cy="369332"/>
          </a:xfrm>
          <a:prstGeom prst="rect">
            <a:avLst/>
          </a:prstGeom>
          <a:solidFill>
            <a:schemeClr val="bg1"/>
          </a:solidFill>
        </p:spPr>
        <p:txBody>
          <a:bodyPr wrap="square" rtlCol="0">
            <a:spAutoFit/>
          </a:bodyPr>
          <a:lstStyle/>
          <a:p>
            <a:r>
              <a:rPr lang="en-DE" dirty="0"/>
              <a:t>Glutami Acid</a:t>
            </a:r>
          </a:p>
        </p:txBody>
      </p:sp>
      <p:sp>
        <p:nvSpPr>
          <p:cNvPr id="8" name="TextBox 7">
            <a:extLst>
              <a:ext uri="{FF2B5EF4-FFF2-40B4-BE49-F238E27FC236}">
                <a16:creationId xmlns:a16="http://schemas.microsoft.com/office/drawing/2014/main" id="{AAFE7080-4FD3-0ADC-B035-4CE31E6870E4}"/>
              </a:ext>
            </a:extLst>
          </p:cNvPr>
          <p:cNvSpPr txBox="1"/>
          <p:nvPr/>
        </p:nvSpPr>
        <p:spPr>
          <a:xfrm>
            <a:off x="3340117" y="5850019"/>
            <a:ext cx="1484097" cy="369332"/>
          </a:xfrm>
          <a:prstGeom prst="rect">
            <a:avLst/>
          </a:prstGeom>
          <a:solidFill>
            <a:schemeClr val="bg1"/>
          </a:solidFill>
        </p:spPr>
        <p:txBody>
          <a:bodyPr wrap="square" rtlCol="0">
            <a:spAutoFit/>
          </a:bodyPr>
          <a:lstStyle/>
          <a:p>
            <a:r>
              <a:rPr lang="en-DE" dirty="0"/>
              <a:t>Arginine</a:t>
            </a:r>
          </a:p>
        </p:txBody>
      </p:sp>
      <p:sp>
        <p:nvSpPr>
          <p:cNvPr id="9" name="TextBox 8">
            <a:extLst>
              <a:ext uri="{FF2B5EF4-FFF2-40B4-BE49-F238E27FC236}">
                <a16:creationId xmlns:a16="http://schemas.microsoft.com/office/drawing/2014/main" id="{7820401B-137F-057C-50A5-BA73E59E37F4}"/>
              </a:ext>
            </a:extLst>
          </p:cNvPr>
          <p:cNvSpPr txBox="1"/>
          <p:nvPr/>
        </p:nvSpPr>
        <p:spPr>
          <a:xfrm>
            <a:off x="1781946" y="5226322"/>
            <a:ext cx="1484097" cy="369332"/>
          </a:xfrm>
          <a:prstGeom prst="rect">
            <a:avLst/>
          </a:prstGeom>
          <a:solidFill>
            <a:schemeClr val="bg1"/>
          </a:solidFill>
        </p:spPr>
        <p:txBody>
          <a:bodyPr wrap="square" rtlCol="0">
            <a:spAutoFit/>
          </a:bodyPr>
          <a:lstStyle/>
          <a:p>
            <a:r>
              <a:rPr lang="en-DE" dirty="0"/>
              <a:t>Histidine</a:t>
            </a:r>
          </a:p>
        </p:txBody>
      </p:sp>
      <p:sp>
        <p:nvSpPr>
          <p:cNvPr id="10" name="TextBox 9">
            <a:extLst>
              <a:ext uri="{FF2B5EF4-FFF2-40B4-BE49-F238E27FC236}">
                <a16:creationId xmlns:a16="http://schemas.microsoft.com/office/drawing/2014/main" id="{47C9A378-D739-3D0F-A155-D104A4DBEAED}"/>
              </a:ext>
            </a:extLst>
          </p:cNvPr>
          <p:cNvSpPr txBox="1"/>
          <p:nvPr/>
        </p:nvSpPr>
        <p:spPr>
          <a:xfrm>
            <a:off x="2523994" y="2378409"/>
            <a:ext cx="1484097" cy="369332"/>
          </a:xfrm>
          <a:prstGeom prst="rect">
            <a:avLst/>
          </a:prstGeom>
          <a:solidFill>
            <a:schemeClr val="bg1"/>
          </a:solidFill>
        </p:spPr>
        <p:txBody>
          <a:bodyPr wrap="square" rtlCol="0">
            <a:spAutoFit/>
          </a:bodyPr>
          <a:lstStyle/>
          <a:p>
            <a:r>
              <a:rPr lang="en-DE" dirty="0"/>
              <a:t>Isoleucine</a:t>
            </a:r>
          </a:p>
        </p:txBody>
      </p:sp>
      <p:sp>
        <p:nvSpPr>
          <p:cNvPr id="11" name="TextBox 10">
            <a:extLst>
              <a:ext uri="{FF2B5EF4-FFF2-40B4-BE49-F238E27FC236}">
                <a16:creationId xmlns:a16="http://schemas.microsoft.com/office/drawing/2014/main" id="{FFA0F3FE-A213-2736-CE83-1F2325D33DE1}"/>
              </a:ext>
            </a:extLst>
          </p:cNvPr>
          <p:cNvSpPr txBox="1"/>
          <p:nvPr/>
        </p:nvSpPr>
        <p:spPr>
          <a:xfrm>
            <a:off x="4008089" y="2193743"/>
            <a:ext cx="1484097" cy="369332"/>
          </a:xfrm>
          <a:prstGeom prst="rect">
            <a:avLst/>
          </a:prstGeom>
          <a:solidFill>
            <a:schemeClr val="bg1"/>
          </a:solidFill>
        </p:spPr>
        <p:txBody>
          <a:bodyPr wrap="square" rtlCol="0">
            <a:spAutoFit/>
          </a:bodyPr>
          <a:lstStyle/>
          <a:p>
            <a:r>
              <a:rPr lang="en-DE" dirty="0"/>
              <a:t>Methionine</a:t>
            </a:r>
          </a:p>
        </p:txBody>
      </p:sp>
      <p:sp>
        <p:nvSpPr>
          <p:cNvPr id="12" name="TextBox 11">
            <a:extLst>
              <a:ext uri="{FF2B5EF4-FFF2-40B4-BE49-F238E27FC236}">
                <a16:creationId xmlns:a16="http://schemas.microsoft.com/office/drawing/2014/main" id="{A349D7B1-D548-5F14-1DDE-3EB3F59AF452}"/>
              </a:ext>
            </a:extLst>
          </p:cNvPr>
          <p:cNvSpPr txBox="1"/>
          <p:nvPr/>
        </p:nvSpPr>
        <p:spPr>
          <a:xfrm>
            <a:off x="5866762" y="1770439"/>
            <a:ext cx="1484097" cy="369332"/>
          </a:xfrm>
          <a:prstGeom prst="rect">
            <a:avLst/>
          </a:prstGeom>
          <a:solidFill>
            <a:schemeClr val="bg1"/>
          </a:solidFill>
        </p:spPr>
        <p:txBody>
          <a:bodyPr wrap="square" rtlCol="0">
            <a:spAutoFit/>
          </a:bodyPr>
          <a:lstStyle/>
          <a:p>
            <a:r>
              <a:rPr lang="en-DE" dirty="0"/>
              <a:t>Triptophan</a:t>
            </a:r>
          </a:p>
        </p:txBody>
      </p:sp>
      <p:sp>
        <p:nvSpPr>
          <p:cNvPr id="13" name="TextBox 12">
            <a:extLst>
              <a:ext uri="{FF2B5EF4-FFF2-40B4-BE49-F238E27FC236}">
                <a16:creationId xmlns:a16="http://schemas.microsoft.com/office/drawing/2014/main" id="{75EA2BB2-90D1-ECEA-1FA8-DC5015393488}"/>
              </a:ext>
            </a:extLst>
          </p:cNvPr>
          <p:cNvSpPr txBox="1"/>
          <p:nvPr/>
        </p:nvSpPr>
        <p:spPr>
          <a:xfrm>
            <a:off x="838200" y="6311693"/>
            <a:ext cx="1823448" cy="276999"/>
          </a:xfrm>
          <a:prstGeom prst="rect">
            <a:avLst/>
          </a:prstGeom>
          <a:noFill/>
        </p:spPr>
        <p:txBody>
          <a:bodyPr wrap="none" rtlCol="0">
            <a:spAutoFit/>
          </a:bodyPr>
          <a:lstStyle/>
          <a:p>
            <a:r>
              <a:rPr lang="en-DE" sz="1200" i="1" dirty="0"/>
              <a:t>Figure by Richard Garratt</a:t>
            </a:r>
          </a:p>
        </p:txBody>
      </p:sp>
    </p:spTree>
    <p:extLst>
      <p:ext uri="{BB962C8B-B14F-4D97-AF65-F5344CB8AC3E}">
        <p14:creationId xmlns:p14="http://schemas.microsoft.com/office/powerpoint/2010/main" val="3621129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920BA-DFBC-6F8C-CF47-35B70D9B1023}"/>
              </a:ext>
            </a:extLst>
          </p:cNvPr>
          <p:cNvSpPr>
            <a:spLocks noGrp="1"/>
          </p:cNvSpPr>
          <p:nvPr>
            <p:ph type="title"/>
          </p:nvPr>
        </p:nvSpPr>
        <p:spPr/>
        <p:txBody>
          <a:bodyPr/>
          <a:lstStyle/>
          <a:p>
            <a:r>
              <a:rPr lang="en-DE" dirty="0"/>
              <a:t>Conformations of a linear polymer</a:t>
            </a:r>
          </a:p>
        </p:txBody>
      </p:sp>
      <p:pic>
        <p:nvPicPr>
          <p:cNvPr id="4098" name="Picture 2" descr="9.3: Polymer Elasticity and Force–Extension Behavior - Chemistry LibreTexts">
            <a:extLst>
              <a:ext uri="{FF2B5EF4-FFF2-40B4-BE49-F238E27FC236}">
                <a16:creationId xmlns:a16="http://schemas.microsoft.com/office/drawing/2014/main" id="{B101E3D1-11F6-FA43-EC9F-592CCB53CB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500" y="1526190"/>
            <a:ext cx="6985000" cy="2565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79A57A-D834-DFEE-B33B-367176ED074B}"/>
              </a:ext>
            </a:extLst>
          </p:cNvPr>
          <p:cNvSpPr txBox="1"/>
          <p:nvPr/>
        </p:nvSpPr>
        <p:spPr>
          <a:xfrm>
            <a:off x="2217683" y="4929489"/>
            <a:ext cx="8221866" cy="646331"/>
          </a:xfrm>
          <a:prstGeom prst="rect">
            <a:avLst/>
          </a:prstGeom>
          <a:noFill/>
        </p:spPr>
        <p:txBody>
          <a:bodyPr wrap="none" rtlCol="0">
            <a:spAutoFit/>
          </a:bodyPr>
          <a:lstStyle/>
          <a:p>
            <a:r>
              <a:rPr lang="en-DE" dirty="0"/>
              <a:t>The completely stretched conformation is just one among countless possibilities.</a:t>
            </a:r>
          </a:p>
          <a:p>
            <a:r>
              <a:rPr lang="en-DE" dirty="0"/>
              <a:t>But these conformations have restrictions!</a:t>
            </a:r>
          </a:p>
        </p:txBody>
      </p:sp>
    </p:spTree>
    <p:extLst>
      <p:ext uri="{BB962C8B-B14F-4D97-AF65-F5344CB8AC3E}">
        <p14:creationId xmlns:p14="http://schemas.microsoft.com/office/powerpoint/2010/main" val="3274242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C5B93-52E5-DD7C-9176-F81D74CA1C8A}"/>
              </a:ext>
            </a:extLst>
          </p:cNvPr>
          <p:cNvSpPr>
            <a:spLocks noGrp="1"/>
          </p:cNvSpPr>
          <p:nvPr>
            <p:ph type="title"/>
          </p:nvPr>
        </p:nvSpPr>
        <p:spPr/>
        <p:txBody>
          <a:bodyPr/>
          <a:lstStyle/>
          <a:p>
            <a:r>
              <a:rPr lang="en-DE" dirty="0"/>
              <a:t>Our GitHub page</a:t>
            </a:r>
          </a:p>
        </p:txBody>
      </p:sp>
      <p:sp>
        <p:nvSpPr>
          <p:cNvPr id="3" name="Content Placeholder 2">
            <a:extLst>
              <a:ext uri="{FF2B5EF4-FFF2-40B4-BE49-F238E27FC236}">
                <a16:creationId xmlns:a16="http://schemas.microsoft.com/office/drawing/2014/main" id="{9BE08A42-06CB-C282-BD5F-F5D5D8119E40}"/>
              </a:ext>
            </a:extLst>
          </p:cNvPr>
          <p:cNvSpPr>
            <a:spLocks noGrp="1"/>
          </p:cNvSpPr>
          <p:nvPr>
            <p:ph idx="1"/>
          </p:nvPr>
        </p:nvSpPr>
        <p:spPr/>
        <p:txBody>
          <a:bodyPr/>
          <a:lstStyle/>
          <a:p>
            <a:r>
              <a:rPr lang="en-GB" dirty="0">
                <a:hlinkClick r:id="rId2"/>
              </a:rPr>
              <a:t>https://</a:t>
            </a:r>
            <a:r>
              <a:rPr lang="en-GB" dirty="0" err="1">
                <a:hlinkClick r:id="rId2"/>
              </a:rPr>
              <a:t>github.com</a:t>
            </a:r>
            <a:r>
              <a:rPr lang="en-GB" dirty="0">
                <a:hlinkClick r:id="rId2"/>
              </a:rPr>
              <a:t>/</a:t>
            </a:r>
            <a:r>
              <a:rPr lang="en-GB" dirty="0" err="1">
                <a:hlinkClick r:id="rId2"/>
              </a:rPr>
              <a:t>InsilicoGenebankProteomics</a:t>
            </a:r>
            <a:r>
              <a:rPr lang="en-GB" dirty="0">
                <a:hlinkClick r:id="rId2"/>
              </a:rPr>
              <a:t>/Protein-Structure-and-Thermodynamics-Workshop-2025</a:t>
            </a:r>
            <a:endParaRPr lang="en-DE" dirty="0"/>
          </a:p>
        </p:txBody>
      </p:sp>
    </p:spTree>
    <p:extLst>
      <p:ext uri="{BB962C8B-B14F-4D97-AF65-F5344CB8AC3E}">
        <p14:creationId xmlns:p14="http://schemas.microsoft.com/office/powerpoint/2010/main" val="2526528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A2F6CB-B6D6-75EC-AB9C-E498C08A0380}"/>
              </a:ext>
            </a:extLst>
          </p:cNvPr>
          <p:cNvSpPr>
            <a:spLocks noGrp="1"/>
          </p:cNvSpPr>
          <p:nvPr>
            <p:ph type="title"/>
          </p:nvPr>
        </p:nvSpPr>
        <p:spPr/>
        <p:txBody>
          <a:bodyPr/>
          <a:lstStyle/>
          <a:p>
            <a:r>
              <a:rPr lang="de-DE" dirty="0"/>
              <a:t>Building an </a:t>
            </a:r>
            <a:r>
              <a:rPr lang="de-DE" dirty="0" err="1"/>
              <a:t>amino</a:t>
            </a:r>
            <a:r>
              <a:rPr lang="de-DE" dirty="0"/>
              <a:t> </a:t>
            </a:r>
            <a:r>
              <a:rPr lang="de-DE" dirty="0" err="1"/>
              <a:t>acid</a:t>
            </a:r>
            <a:endParaRPr lang="en-GB" dirty="0"/>
          </a:p>
        </p:txBody>
      </p:sp>
      <p:pic>
        <p:nvPicPr>
          <p:cNvPr id="5" name="Grafik 4" descr="Ein Bild, das Schrift, Text, Diagramm, Screenshot enthält.&#10;&#10;KI-generierte Inhalte können fehlerhaft sein.">
            <a:extLst>
              <a:ext uri="{FF2B5EF4-FFF2-40B4-BE49-F238E27FC236}">
                <a16:creationId xmlns:a16="http://schemas.microsoft.com/office/drawing/2014/main" id="{C69E779D-A0EA-F314-832C-7CF89CA9E9BE}"/>
              </a:ext>
            </a:extLst>
          </p:cNvPr>
          <p:cNvPicPr>
            <a:picLocks noChangeAspect="1"/>
          </p:cNvPicPr>
          <p:nvPr/>
        </p:nvPicPr>
        <p:blipFill>
          <a:blip r:embed="rId2"/>
          <a:stretch>
            <a:fillRect/>
          </a:stretch>
        </p:blipFill>
        <p:spPr>
          <a:xfrm>
            <a:off x="3433762" y="2214562"/>
            <a:ext cx="5324475" cy="3571875"/>
          </a:xfrm>
          <a:prstGeom prst="rect">
            <a:avLst/>
          </a:prstGeom>
        </p:spPr>
      </p:pic>
    </p:spTree>
    <p:extLst>
      <p:ext uri="{BB962C8B-B14F-4D97-AF65-F5344CB8AC3E}">
        <p14:creationId xmlns:p14="http://schemas.microsoft.com/office/powerpoint/2010/main" val="3970904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9117D-A66C-20B8-1B94-DA87135F405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81C465-31BF-B6A8-3355-5965E2CCACB9}"/>
              </a:ext>
            </a:extLst>
          </p:cNvPr>
          <p:cNvSpPr>
            <a:spLocks noGrp="1"/>
          </p:cNvSpPr>
          <p:nvPr>
            <p:ph type="title"/>
          </p:nvPr>
        </p:nvSpPr>
        <p:spPr/>
        <p:txBody>
          <a:bodyPr/>
          <a:lstStyle/>
          <a:p>
            <a:r>
              <a:rPr lang="de-DE" dirty="0"/>
              <a:t>Building an </a:t>
            </a:r>
            <a:r>
              <a:rPr lang="en-US" sz="4400" b="1" dirty="0">
                <a:sym typeface="Symbol" pitchFamily="18" charset="2"/>
              </a:rPr>
              <a:t></a:t>
            </a:r>
            <a:r>
              <a:rPr lang="de-DE" dirty="0"/>
              <a:t> </a:t>
            </a:r>
            <a:r>
              <a:rPr lang="de-DE" dirty="0" err="1"/>
              <a:t>amino</a:t>
            </a:r>
            <a:r>
              <a:rPr lang="de-DE" dirty="0"/>
              <a:t> </a:t>
            </a:r>
            <a:r>
              <a:rPr lang="de-DE" dirty="0" err="1"/>
              <a:t>acid</a:t>
            </a:r>
            <a:endParaRPr lang="en-GB" dirty="0"/>
          </a:p>
        </p:txBody>
      </p:sp>
      <p:pic>
        <p:nvPicPr>
          <p:cNvPr id="5" name="Grafik 4" descr="Ein Bild, das Schrift, Text, Diagramm, Screenshot enthält.&#10;&#10;KI-generierte Inhalte können fehlerhaft sein.">
            <a:extLst>
              <a:ext uri="{FF2B5EF4-FFF2-40B4-BE49-F238E27FC236}">
                <a16:creationId xmlns:a16="http://schemas.microsoft.com/office/drawing/2014/main" id="{0E581F97-F63E-2CE8-C728-A7C4207BE588}"/>
              </a:ext>
            </a:extLst>
          </p:cNvPr>
          <p:cNvPicPr>
            <a:picLocks noChangeAspect="1"/>
          </p:cNvPicPr>
          <p:nvPr/>
        </p:nvPicPr>
        <p:blipFill>
          <a:blip r:embed="rId2"/>
          <a:srcRect b="29168"/>
          <a:stretch/>
        </p:blipFill>
        <p:spPr>
          <a:xfrm>
            <a:off x="1089661" y="2519179"/>
            <a:ext cx="3694748" cy="1755639"/>
          </a:xfrm>
          <a:prstGeom prst="rect">
            <a:avLst/>
          </a:prstGeom>
        </p:spPr>
      </p:pic>
      <p:pic>
        <p:nvPicPr>
          <p:cNvPr id="3" name="Grafik 2" descr="Ein Bild, das Schrift, Text, Diagramm, Screenshot enthält.&#10;&#10;KI-generierte Inhalte können fehlerhaft sein.">
            <a:extLst>
              <a:ext uri="{FF2B5EF4-FFF2-40B4-BE49-F238E27FC236}">
                <a16:creationId xmlns:a16="http://schemas.microsoft.com/office/drawing/2014/main" id="{908A4644-9ABC-0755-693F-94CD8B42F0C3}"/>
              </a:ext>
            </a:extLst>
          </p:cNvPr>
          <p:cNvPicPr>
            <a:picLocks noChangeAspect="1"/>
          </p:cNvPicPr>
          <p:nvPr/>
        </p:nvPicPr>
        <p:blipFill>
          <a:blip r:embed="rId2"/>
          <a:srcRect r="47835" b="29168"/>
          <a:stretch/>
        </p:blipFill>
        <p:spPr>
          <a:xfrm>
            <a:off x="5642632" y="2578353"/>
            <a:ext cx="1927384" cy="1755639"/>
          </a:xfrm>
          <a:prstGeom prst="rect">
            <a:avLst/>
          </a:prstGeom>
        </p:spPr>
      </p:pic>
      <p:sp>
        <p:nvSpPr>
          <p:cNvPr id="4" name="Textfeld 3">
            <a:extLst>
              <a:ext uri="{FF2B5EF4-FFF2-40B4-BE49-F238E27FC236}">
                <a16:creationId xmlns:a16="http://schemas.microsoft.com/office/drawing/2014/main" id="{F8831BB1-6C72-B48A-484A-E86E90D21A11}"/>
              </a:ext>
            </a:extLst>
          </p:cNvPr>
          <p:cNvSpPr txBox="1"/>
          <p:nvPr/>
        </p:nvSpPr>
        <p:spPr>
          <a:xfrm>
            <a:off x="2868455" y="3632981"/>
            <a:ext cx="330540" cy="369332"/>
          </a:xfrm>
          <a:prstGeom prst="rect">
            <a:avLst/>
          </a:prstGeom>
          <a:noFill/>
        </p:spPr>
        <p:txBody>
          <a:bodyPr wrap="none" rtlCol="0">
            <a:spAutoFit/>
          </a:bodyPr>
          <a:lstStyle/>
          <a:p>
            <a:r>
              <a:rPr lang="en-US" sz="1800" b="1" dirty="0">
                <a:latin typeface="Calibri" pitchFamily="34" charset="0"/>
                <a:sym typeface="Symbol" pitchFamily="18" charset="2"/>
              </a:rPr>
              <a:t></a:t>
            </a:r>
            <a:endParaRPr lang="en-GB" dirty="0"/>
          </a:p>
        </p:txBody>
      </p:sp>
      <p:pic>
        <p:nvPicPr>
          <p:cNvPr id="7" name="Grafik 6" descr="Ein Bild, das Schrift, Text, Diagramm, Screenshot enthält.&#10;&#10;KI-generierte Inhalte können fehlerhaft sein.">
            <a:extLst>
              <a:ext uri="{FF2B5EF4-FFF2-40B4-BE49-F238E27FC236}">
                <a16:creationId xmlns:a16="http://schemas.microsoft.com/office/drawing/2014/main" id="{CA8F72AA-63FF-8271-D62C-649450D8DEE7}"/>
              </a:ext>
            </a:extLst>
          </p:cNvPr>
          <p:cNvPicPr>
            <a:picLocks noChangeAspect="1"/>
          </p:cNvPicPr>
          <p:nvPr/>
        </p:nvPicPr>
        <p:blipFill>
          <a:blip r:embed="rId2"/>
          <a:srcRect l="30935" b="14032"/>
          <a:stretch/>
        </p:blipFill>
        <p:spPr>
          <a:xfrm>
            <a:off x="7570016" y="2578352"/>
            <a:ext cx="2551770" cy="2130807"/>
          </a:xfrm>
          <a:prstGeom prst="rect">
            <a:avLst/>
          </a:prstGeom>
        </p:spPr>
      </p:pic>
      <p:pic>
        <p:nvPicPr>
          <p:cNvPr id="9" name="Grafik 8" descr="Ein Bild, das Schrift, Text, Diagramm, Screenshot enthält.&#10;&#10;KI-generierte Inhalte können fehlerhaft sein.">
            <a:extLst>
              <a:ext uri="{FF2B5EF4-FFF2-40B4-BE49-F238E27FC236}">
                <a16:creationId xmlns:a16="http://schemas.microsoft.com/office/drawing/2014/main" id="{88DE61F4-8C0D-073A-268A-1B04BE6FBF12}"/>
              </a:ext>
            </a:extLst>
          </p:cNvPr>
          <p:cNvPicPr>
            <a:picLocks noChangeAspect="1"/>
          </p:cNvPicPr>
          <p:nvPr/>
        </p:nvPicPr>
        <p:blipFill>
          <a:blip r:embed="rId2"/>
          <a:srcRect l="42188" t="964" r="49961" b="81513"/>
          <a:stretch/>
        </p:blipFill>
        <p:spPr>
          <a:xfrm>
            <a:off x="8000999" y="4274818"/>
            <a:ext cx="290079" cy="434341"/>
          </a:xfrm>
          <a:prstGeom prst="rect">
            <a:avLst/>
          </a:prstGeom>
        </p:spPr>
      </p:pic>
      <p:sp>
        <p:nvSpPr>
          <p:cNvPr id="10" name="Textfeld 9">
            <a:extLst>
              <a:ext uri="{FF2B5EF4-FFF2-40B4-BE49-F238E27FC236}">
                <a16:creationId xmlns:a16="http://schemas.microsoft.com/office/drawing/2014/main" id="{C17863D6-B447-6457-9F53-A289265F6E77}"/>
              </a:ext>
            </a:extLst>
          </p:cNvPr>
          <p:cNvSpPr txBox="1"/>
          <p:nvPr/>
        </p:nvSpPr>
        <p:spPr>
          <a:xfrm>
            <a:off x="7392567" y="3644410"/>
            <a:ext cx="330540" cy="369332"/>
          </a:xfrm>
          <a:prstGeom prst="rect">
            <a:avLst/>
          </a:prstGeom>
          <a:noFill/>
        </p:spPr>
        <p:txBody>
          <a:bodyPr wrap="none" rtlCol="0">
            <a:spAutoFit/>
          </a:bodyPr>
          <a:lstStyle/>
          <a:p>
            <a:r>
              <a:rPr lang="en-US" sz="1800" b="1" dirty="0">
                <a:latin typeface="Calibri" pitchFamily="34" charset="0"/>
                <a:sym typeface="Symbol" pitchFamily="18" charset="2"/>
              </a:rPr>
              <a:t></a:t>
            </a:r>
            <a:endParaRPr lang="en-GB" dirty="0"/>
          </a:p>
        </p:txBody>
      </p:sp>
      <p:sp>
        <p:nvSpPr>
          <p:cNvPr id="11" name="Textfeld 10">
            <a:extLst>
              <a:ext uri="{FF2B5EF4-FFF2-40B4-BE49-F238E27FC236}">
                <a16:creationId xmlns:a16="http://schemas.microsoft.com/office/drawing/2014/main" id="{40C4E57E-5E3D-F89C-4628-7A087C5AE4EB}"/>
              </a:ext>
            </a:extLst>
          </p:cNvPr>
          <p:cNvSpPr txBox="1"/>
          <p:nvPr/>
        </p:nvSpPr>
        <p:spPr>
          <a:xfrm>
            <a:off x="8192537" y="3667177"/>
            <a:ext cx="311304" cy="369332"/>
          </a:xfrm>
          <a:prstGeom prst="rect">
            <a:avLst/>
          </a:prstGeom>
          <a:noFill/>
        </p:spPr>
        <p:txBody>
          <a:bodyPr wrap="none" rtlCol="0">
            <a:spAutoFit/>
          </a:bodyPr>
          <a:lstStyle/>
          <a:p>
            <a:r>
              <a:rPr lang="en-US" b="1" dirty="0">
                <a:latin typeface="Calibri" pitchFamily="34" charset="0"/>
                <a:sym typeface="Symbol" pitchFamily="18" charset="2"/>
              </a:rPr>
              <a:t>β</a:t>
            </a:r>
            <a:endParaRPr lang="en-GB" dirty="0"/>
          </a:p>
        </p:txBody>
      </p:sp>
      <p:sp>
        <p:nvSpPr>
          <p:cNvPr id="12" name="Textfeld 11">
            <a:extLst>
              <a:ext uri="{FF2B5EF4-FFF2-40B4-BE49-F238E27FC236}">
                <a16:creationId xmlns:a16="http://schemas.microsoft.com/office/drawing/2014/main" id="{BF037958-3C92-6050-F06A-CBA2A3B6EDCA}"/>
              </a:ext>
            </a:extLst>
          </p:cNvPr>
          <p:cNvSpPr txBox="1"/>
          <p:nvPr/>
        </p:nvSpPr>
        <p:spPr>
          <a:xfrm>
            <a:off x="1988820" y="5383530"/>
            <a:ext cx="184731" cy="369332"/>
          </a:xfrm>
          <a:prstGeom prst="rect">
            <a:avLst/>
          </a:prstGeom>
          <a:noFill/>
        </p:spPr>
        <p:txBody>
          <a:bodyPr wrap="none" rtlCol="0">
            <a:spAutoFit/>
          </a:bodyPr>
          <a:lstStyle/>
          <a:p>
            <a:endParaRPr lang="en-GB" dirty="0"/>
          </a:p>
        </p:txBody>
      </p:sp>
      <p:sp>
        <p:nvSpPr>
          <p:cNvPr id="13" name="Textfeld 12">
            <a:extLst>
              <a:ext uri="{FF2B5EF4-FFF2-40B4-BE49-F238E27FC236}">
                <a16:creationId xmlns:a16="http://schemas.microsoft.com/office/drawing/2014/main" id="{54F70FCB-4ECF-2B4F-4180-5843ACE6354C}"/>
              </a:ext>
            </a:extLst>
          </p:cNvPr>
          <p:cNvSpPr txBox="1"/>
          <p:nvPr/>
        </p:nvSpPr>
        <p:spPr>
          <a:xfrm>
            <a:off x="2092140" y="5310828"/>
            <a:ext cx="1430200" cy="369332"/>
          </a:xfrm>
          <a:prstGeom prst="rect">
            <a:avLst/>
          </a:prstGeom>
          <a:noFill/>
        </p:spPr>
        <p:txBody>
          <a:bodyPr wrap="none" rtlCol="0">
            <a:spAutoFit/>
          </a:bodyPr>
          <a:lstStyle/>
          <a:p>
            <a:r>
              <a:rPr lang="en-US" sz="1800" b="1" dirty="0">
                <a:latin typeface="Calibri" pitchFamily="34" charset="0"/>
                <a:sym typeface="Symbol" pitchFamily="18" charset="2"/>
              </a:rPr>
              <a:t> amino acid</a:t>
            </a:r>
            <a:endParaRPr lang="en-GB" dirty="0"/>
          </a:p>
        </p:txBody>
      </p:sp>
      <p:pic>
        <p:nvPicPr>
          <p:cNvPr id="14" name="Grafik 13" descr="Ein Bild, das Schrift, Text, Diagramm, Screenshot enthält.&#10;&#10;KI-generierte Inhalte können fehlerhaft sein.">
            <a:extLst>
              <a:ext uri="{FF2B5EF4-FFF2-40B4-BE49-F238E27FC236}">
                <a16:creationId xmlns:a16="http://schemas.microsoft.com/office/drawing/2014/main" id="{8E83F6AC-78AC-02C7-6215-29CB25CBF72E}"/>
              </a:ext>
            </a:extLst>
          </p:cNvPr>
          <p:cNvPicPr>
            <a:picLocks noChangeAspect="1"/>
          </p:cNvPicPr>
          <p:nvPr/>
        </p:nvPicPr>
        <p:blipFill>
          <a:blip r:embed="rId2"/>
          <a:srcRect l="42188" t="964" r="49961" b="81513"/>
          <a:stretch/>
        </p:blipFill>
        <p:spPr>
          <a:xfrm>
            <a:off x="7205358" y="4274750"/>
            <a:ext cx="290079" cy="434341"/>
          </a:xfrm>
          <a:prstGeom prst="rect">
            <a:avLst/>
          </a:prstGeom>
        </p:spPr>
      </p:pic>
      <p:pic>
        <p:nvPicPr>
          <p:cNvPr id="15" name="Grafik 14" descr="Ein Bild, das Schrift, Text, Diagramm, Screenshot enthält.&#10;&#10;KI-generierte Inhalte können fehlerhaft sein.">
            <a:extLst>
              <a:ext uri="{FF2B5EF4-FFF2-40B4-BE49-F238E27FC236}">
                <a16:creationId xmlns:a16="http://schemas.microsoft.com/office/drawing/2014/main" id="{A68DA5E2-044C-015E-B995-25929BF50908}"/>
              </a:ext>
            </a:extLst>
          </p:cNvPr>
          <p:cNvPicPr>
            <a:picLocks noChangeAspect="1"/>
          </p:cNvPicPr>
          <p:nvPr/>
        </p:nvPicPr>
        <p:blipFill>
          <a:blip r:embed="rId2"/>
          <a:srcRect l="42188" t="964" r="49961" b="81513"/>
          <a:stretch/>
        </p:blipFill>
        <p:spPr>
          <a:xfrm>
            <a:off x="2658386" y="4203477"/>
            <a:ext cx="290079" cy="434341"/>
          </a:xfrm>
          <a:prstGeom prst="rect">
            <a:avLst/>
          </a:prstGeom>
        </p:spPr>
      </p:pic>
      <p:sp>
        <p:nvSpPr>
          <p:cNvPr id="6" name="Textfeld 5">
            <a:extLst>
              <a:ext uri="{FF2B5EF4-FFF2-40B4-BE49-F238E27FC236}">
                <a16:creationId xmlns:a16="http://schemas.microsoft.com/office/drawing/2014/main" id="{7D6C5A5B-9F3F-F04B-5523-84D494943C42}"/>
              </a:ext>
            </a:extLst>
          </p:cNvPr>
          <p:cNvSpPr txBox="1"/>
          <p:nvPr/>
        </p:nvSpPr>
        <p:spPr>
          <a:xfrm>
            <a:off x="7073641" y="5340807"/>
            <a:ext cx="1410964" cy="369332"/>
          </a:xfrm>
          <a:prstGeom prst="rect">
            <a:avLst/>
          </a:prstGeom>
          <a:noFill/>
        </p:spPr>
        <p:txBody>
          <a:bodyPr wrap="none" rtlCol="0">
            <a:spAutoFit/>
          </a:bodyPr>
          <a:lstStyle/>
          <a:p>
            <a:r>
              <a:rPr lang="en-US" b="1" dirty="0">
                <a:latin typeface="Calibri" pitchFamily="34" charset="0"/>
                <a:sym typeface="Symbol" pitchFamily="18" charset="2"/>
              </a:rPr>
              <a:t>β</a:t>
            </a:r>
            <a:r>
              <a:rPr lang="en-US" sz="1800" b="1" dirty="0">
                <a:latin typeface="Calibri" pitchFamily="34" charset="0"/>
                <a:sym typeface="Symbol" pitchFamily="18" charset="2"/>
              </a:rPr>
              <a:t> amino acid</a:t>
            </a:r>
            <a:endParaRPr lang="en-GB" dirty="0"/>
          </a:p>
        </p:txBody>
      </p:sp>
    </p:spTree>
    <p:extLst>
      <p:ext uri="{BB962C8B-B14F-4D97-AF65-F5344CB8AC3E}">
        <p14:creationId xmlns:p14="http://schemas.microsoft.com/office/powerpoint/2010/main" val="11989177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8886</TotalTime>
  <Words>722</Words>
  <Application>Microsoft Macintosh PowerPoint</Application>
  <PresentationFormat>Widescreen</PresentationFormat>
  <Paragraphs>161</Paragraphs>
  <Slides>36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Apple Chancery</vt:lpstr>
      <vt:lpstr>Aptos</vt:lpstr>
      <vt:lpstr>Aptos Display</vt:lpstr>
      <vt:lpstr>Arial</vt:lpstr>
      <vt:lpstr>Calibri</vt:lpstr>
      <vt:lpstr>Symbol</vt:lpstr>
      <vt:lpstr>Times New Roman</vt:lpstr>
      <vt:lpstr>Office Theme</vt:lpstr>
      <vt:lpstr>PowerPoint Presentation</vt:lpstr>
      <vt:lpstr>Programme</vt:lpstr>
      <vt:lpstr>Introduction round</vt:lpstr>
      <vt:lpstr>A protein is a linear polymer</vt:lpstr>
      <vt:lpstr>A protein is a linear polymer</vt:lpstr>
      <vt:lpstr>Conformations of a linear polymer</vt:lpstr>
      <vt:lpstr>Our GitHub page</vt:lpstr>
      <vt:lpstr>Building an amino acid</vt:lpstr>
      <vt:lpstr>Building an  amino acid</vt:lpstr>
      <vt:lpstr> carbons are chiral centers</vt:lpstr>
      <vt:lpstr>PowerPoint Presentation</vt:lpstr>
      <vt:lpstr>The peptide bond</vt:lpstr>
      <vt:lpstr>The peptide bond</vt:lpstr>
      <vt:lpstr>The peptide bond has two resonance structures</vt:lpstr>
      <vt:lpstr>The peptide bond makes a plane</vt:lpstr>
      <vt:lpstr>The peptide bond, cis or trans conformations</vt:lpstr>
      <vt:lpstr>The peptide bond, cis or trans conformations</vt:lpstr>
      <vt:lpstr>The peptide bond, cis or trans conformations</vt:lpstr>
      <vt:lpstr>Between peptide planes are two torsion angles</vt:lpstr>
      <vt:lpstr>The Ramachandran plot</vt:lpstr>
      <vt:lpstr>PowerPoint Presentation</vt:lpstr>
      <vt:lpstr>PowerPoint Presentation</vt:lpstr>
      <vt:lpstr>-helices</vt:lpstr>
      <vt:lpstr>-helices</vt:lpstr>
      <vt:lpstr>Electrical dipole</vt:lpstr>
      <vt:lpstr>All alpha protein example</vt:lpstr>
      <vt:lpstr>𝛃-strands</vt:lpstr>
      <vt:lpstr>𝛃-sheets</vt:lpstr>
      <vt:lpstr>Example of beta sheet with twisted beta strands</vt:lpstr>
      <vt:lpstr>Example of a beta sheet with twisted beat strands</vt:lpstr>
      <vt:lpstr>A summary of everything</vt:lpstr>
      <vt:lpstr>PowerPoint Presentation</vt:lpstr>
      <vt:lpstr>Why be oligomeric?</vt:lpstr>
      <vt:lpstr>PowerPoint Presentation</vt:lpstr>
      <vt:lpstr>Oligomers</vt:lpstr>
      <vt:lpstr>Why exactly these 20 amino acids?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Amanda Souza Camara</dc:creator>
  <cp:lastModifiedBy>Amanda Souza Camara</cp:lastModifiedBy>
  <cp:revision>3</cp:revision>
  <dcterms:created xsi:type="dcterms:W3CDTF">2025-01-16T09:05:41Z</dcterms:created>
  <dcterms:modified xsi:type="dcterms:W3CDTF">2025-02-10T09:49:40Z</dcterms:modified>
</cp:coreProperties>
</file>